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Questrial" charset="1" panose="02000000000000000000"/>
      <p:regular r:id="rId30"/>
    </p:embeddedFont>
    <p:embeddedFont>
      <p:font typeface="TS Deniz Bold" charset="1" panose="00000800000000000000"/>
      <p:regular r:id="rId31"/>
    </p:embeddedFont>
    <p:embeddedFont>
      <p:font typeface="Canva Sans Bold" charset="1" panose="020B0803030501040103"/>
      <p:regular r:id="rId32"/>
    </p:embeddedFont>
    <p:embeddedFont>
      <p:font typeface="TS Deniz" charset="1" panose="00000500000000000000"/>
      <p:regular r:id="rId33"/>
    </p:embeddedFont>
    <p:embeddedFont>
      <p:font typeface="Open Sans Extra Bold" charset="1" panose="020B0906030804020204"/>
      <p:regular r:id="rId34"/>
    </p:embeddedFont>
    <p:embeddedFont>
      <p:font typeface="Garet Ultra-Bold" charset="1" panose="00000000000000000000"/>
      <p:regular r:id="rId35"/>
    </p:embeddedFont>
    <p:embeddedFont>
      <p:font typeface="Garet Bold" charset="1" panose="00000000000000000000"/>
      <p:regular r:id="rId36"/>
    </p:embeddedFont>
    <p:embeddedFont>
      <p:font typeface="Garet Light" charset="1" panose="00000000000000000000"/>
      <p:regular r:id="rId37"/>
    </p:embeddedFont>
    <p:embeddedFont>
      <p:font typeface="Literata" charset="1" panose="00000000000000000000"/>
      <p:regular r:id="rId38"/>
    </p:embeddedFont>
    <p:embeddedFont>
      <p:font typeface="Open Sans Bold" charset="1" panose="00000000000000000000"/>
      <p:regular r:id="rId39"/>
    </p:embeddedFont>
    <p:embeddedFont>
      <p:font typeface="Open Sauce Bold Italics" charset="1" panose="00000800000000000000"/>
      <p:regular r:id="rId40"/>
    </p:embeddedFont>
    <p:embeddedFont>
      <p:font typeface="Open Sauce" charset="1" panose="00000500000000000000"/>
      <p:regular r:id="rId41"/>
    </p:embeddedFont>
    <p:embeddedFont>
      <p:font typeface="Cooper BT Light" charset="1" panose="0208050304030B020404"/>
      <p:regular r:id="rId42"/>
    </p:embeddedFont>
    <p:embeddedFont>
      <p:font typeface="Open Sauce Medium" charset="1" panose="00000600000000000000"/>
      <p:regular r:id="rId43"/>
    </p:embeddedFont>
    <p:embeddedFont>
      <p:font typeface="Cooper BT Bold" charset="1" panose="0208080404030B020404"/>
      <p:regular r:id="rId44"/>
    </p:embeddedFont>
    <p:embeddedFont>
      <p:font typeface="Open Sauce Bold" charset="1" panose="00000800000000000000"/>
      <p:regular r:id="rId45"/>
    </p:embeddedFont>
    <p:embeddedFont>
      <p:font typeface="Calibri (MS)" charset="1" panose="020F0502020204030204"/>
      <p:regular r:id="rId46"/>
    </p:embeddedFont>
    <p:embeddedFont>
      <p:font typeface="Calibri (MS) Bold" charset="1" panose="020F0702030404030204"/>
      <p:regular r:id="rId47"/>
    </p:embeddedFont>
    <p:embeddedFont>
      <p:font typeface="Open Sauce Italics" charset="1" panose="000005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jpeg" Type="http://schemas.openxmlformats.org/officeDocument/2006/relationships/image"/><Relationship Id="rId3" Target="../media/image47.jpe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1.jpeg" Type="http://schemas.openxmlformats.org/officeDocument/2006/relationships/image"/><Relationship Id="rId3" Target="../media/image27.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grpSp>
        <p:nvGrpSpPr>
          <p:cNvPr name="Group 2" id="2"/>
          <p:cNvGrpSpPr/>
          <p:nvPr/>
        </p:nvGrpSpPr>
        <p:grpSpPr>
          <a:xfrm rot="0">
            <a:off x="14903323" y="417405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777" r="0" b="-16777"/>
            </a:stretch>
          </a:blipFill>
        </p:spPr>
      </p:sp>
      <p:sp>
        <p:nvSpPr>
          <p:cNvPr name="AutoShape 6" id="6"/>
          <p:cNvSpPr/>
          <p:nvPr/>
        </p:nvSpPr>
        <p:spPr>
          <a:xfrm>
            <a:off x="698363" y="8315502"/>
            <a:ext cx="7625602" cy="0"/>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9311199" y="228647"/>
            <a:ext cx="8122768" cy="8990734"/>
            <a:chOff x="0" y="0"/>
            <a:chExt cx="6481020" cy="7173556"/>
          </a:xfrm>
        </p:grpSpPr>
        <p:sp>
          <p:nvSpPr>
            <p:cNvPr name="Freeform 8" id="8"/>
            <p:cNvSpPr/>
            <p:nvPr/>
          </p:nvSpPr>
          <p:spPr>
            <a:xfrm flipH="false" flipV="false" rot="0">
              <a:off x="0" y="0"/>
              <a:ext cx="6481020" cy="7173556"/>
            </a:xfrm>
            <a:custGeom>
              <a:avLst/>
              <a:gdLst/>
              <a:ahLst/>
              <a:cxnLst/>
              <a:rect r="r" b="b" t="t" l="l"/>
              <a:pathLst>
                <a:path h="7173556" w="6481020">
                  <a:moveTo>
                    <a:pt x="4938537" y="0"/>
                  </a:moveTo>
                  <a:lnTo>
                    <a:pt x="1542483" y="0"/>
                  </a:lnTo>
                  <a:cubicBezTo>
                    <a:pt x="690877" y="0"/>
                    <a:pt x="0" y="764701"/>
                    <a:pt x="0" y="1707306"/>
                  </a:cubicBezTo>
                  <a:lnTo>
                    <a:pt x="0" y="7173556"/>
                  </a:lnTo>
                  <a:lnTo>
                    <a:pt x="4938537" y="7173556"/>
                  </a:lnTo>
                  <a:cubicBezTo>
                    <a:pt x="5790143" y="7173556"/>
                    <a:pt x="6481020" y="6408855"/>
                    <a:pt x="6481020" y="5466250"/>
                  </a:cubicBezTo>
                  <a:lnTo>
                    <a:pt x="6481020" y="0"/>
                  </a:lnTo>
                  <a:lnTo>
                    <a:pt x="4938537" y="0"/>
                  </a:lnTo>
                  <a:close/>
                </a:path>
              </a:pathLst>
            </a:custGeom>
            <a:blipFill>
              <a:blip r:embed="rId3"/>
              <a:stretch>
                <a:fillRect l="-5342" t="0" r="-5342" b="0"/>
              </a:stretch>
            </a:blipFill>
          </p:spPr>
        </p:sp>
      </p:grpSp>
      <p:sp>
        <p:nvSpPr>
          <p:cNvPr name="Freeform 9" id="9"/>
          <p:cNvSpPr/>
          <p:nvPr/>
        </p:nvSpPr>
        <p:spPr>
          <a:xfrm flipH="false" flipV="false" rot="0">
            <a:off x="0" y="0"/>
            <a:ext cx="4065532" cy="2528021"/>
          </a:xfrm>
          <a:custGeom>
            <a:avLst/>
            <a:gdLst/>
            <a:ahLst/>
            <a:cxnLst/>
            <a:rect r="r" b="b" t="t" l="l"/>
            <a:pathLst>
              <a:path h="2528021" w="4065532">
                <a:moveTo>
                  <a:pt x="0" y="0"/>
                </a:moveTo>
                <a:lnTo>
                  <a:pt x="4065532" y="0"/>
                </a:lnTo>
                <a:lnTo>
                  <a:pt x="4065532" y="2528021"/>
                </a:lnTo>
                <a:lnTo>
                  <a:pt x="0" y="25280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7199" y="3241517"/>
            <a:ext cx="9144000" cy="1590675"/>
          </a:xfrm>
          <a:prstGeom prst="rect">
            <a:avLst/>
          </a:prstGeom>
        </p:spPr>
        <p:txBody>
          <a:bodyPr anchor="t" rtlCol="false" tIns="0" lIns="0" bIns="0" rIns="0">
            <a:spAutoFit/>
          </a:bodyPr>
          <a:lstStyle/>
          <a:p>
            <a:pPr algn="l">
              <a:lnSpc>
                <a:spcPts val="12482"/>
              </a:lnSpc>
            </a:pPr>
            <a:r>
              <a:rPr lang="en-US" sz="10401">
                <a:solidFill>
                  <a:srgbClr val="202226"/>
                </a:solidFill>
                <a:latin typeface="Questrial"/>
                <a:ea typeface="Questrial"/>
                <a:cs typeface="Questrial"/>
                <a:sym typeface="Questrial"/>
              </a:rPr>
              <a:t>Marketing plan</a:t>
            </a:r>
          </a:p>
        </p:txBody>
      </p:sp>
      <p:sp>
        <p:nvSpPr>
          <p:cNvPr name="TextBox 11" id="11"/>
          <p:cNvSpPr txBox="true"/>
          <p:nvPr/>
        </p:nvSpPr>
        <p:spPr>
          <a:xfrm rot="0">
            <a:off x="698363" y="5045768"/>
            <a:ext cx="8453512" cy="1590675"/>
          </a:xfrm>
          <a:prstGeom prst="rect">
            <a:avLst/>
          </a:prstGeom>
        </p:spPr>
        <p:txBody>
          <a:bodyPr anchor="t" rtlCol="false" tIns="0" lIns="0" bIns="0" rIns="0">
            <a:spAutoFit/>
          </a:bodyPr>
          <a:lstStyle/>
          <a:p>
            <a:pPr algn="l">
              <a:lnSpc>
                <a:spcPts val="12482"/>
              </a:lnSpc>
            </a:pPr>
            <a:r>
              <a:rPr lang="en-US" sz="10401">
                <a:solidFill>
                  <a:srgbClr val="202226"/>
                </a:solidFill>
                <a:latin typeface="Questrial"/>
                <a:ea typeface="Questrial"/>
                <a:cs typeface="Questrial"/>
                <a:sym typeface="Questrial"/>
              </a:rPr>
              <a:t>presentation</a:t>
            </a:r>
          </a:p>
        </p:txBody>
      </p:sp>
      <p:sp>
        <p:nvSpPr>
          <p:cNvPr name="TextBox 12" id="12"/>
          <p:cNvSpPr txBox="true"/>
          <p:nvPr/>
        </p:nvSpPr>
        <p:spPr>
          <a:xfrm rot="0">
            <a:off x="545256" y="8589460"/>
            <a:ext cx="7625602" cy="629921"/>
          </a:xfrm>
          <a:prstGeom prst="rect">
            <a:avLst/>
          </a:prstGeom>
        </p:spPr>
        <p:txBody>
          <a:bodyPr anchor="t" rtlCol="false" tIns="0" lIns="0" bIns="0" rIns="0">
            <a:spAutoFit/>
          </a:bodyPr>
          <a:lstStyle/>
          <a:p>
            <a:pPr algn="ctr">
              <a:lnSpc>
                <a:spcPts val="5179"/>
              </a:lnSpc>
              <a:spcBef>
                <a:spcPct val="0"/>
              </a:spcBef>
            </a:pPr>
            <a:r>
              <a:rPr lang="en-US" b="true" sz="3699">
                <a:solidFill>
                  <a:srgbClr val="202226"/>
                </a:solidFill>
                <a:latin typeface="TS Deniz Bold"/>
                <a:ea typeface="TS Deniz Bold"/>
                <a:cs typeface="TS Deniz Bold"/>
                <a:sym typeface="TS Deniz Bold"/>
              </a:rPr>
              <a:t>For </a:t>
            </a:r>
            <a:r>
              <a:rPr lang="ar-EG" b="true" sz="3699">
                <a:solidFill>
                  <a:srgbClr val="202226"/>
                </a:solidFill>
                <a:latin typeface="TS Deniz Bold"/>
                <a:ea typeface="TS Deniz Bold"/>
                <a:cs typeface="TS Deniz Bold"/>
                <a:sym typeface="TS Deniz Bold"/>
                <a:rtl val="true"/>
              </a:rPr>
              <a:t>المنشر السحرى</a:t>
            </a:r>
            <a:r>
              <a:rPr lang="en-US" b="true" sz="3699">
                <a:solidFill>
                  <a:srgbClr val="202226"/>
                </a:solidFill>
                <a:latin typeface="TS Deniz Bold"/>
                <a:ea typeface="TS Deniz Bold"/>
                <a:cs typeface="TS Deniz Bold"/>
                <a:sym typeface="TS Deniz Bold"/>
              </a:rPr>
              <a:t>- Magic Rack </a:t>
            </a:r>
          </a:p>
        </p:txBody>
      </p:sp>
      <p:sp>
        <p:nvSpPr>
          <p:cNvPr name="TextBox 13" id="13"/>
          <p:cNvSpPr txBox="true"/>
          <p:nvPr/>
        </p:nvSpPr>
        <p:spPr>
          <a:xfrm rot="0">
            <a:off x="17835476" y="336157"/>
            <a:ext cx="152400" cy="200025"/>
          </a:xfrm>
          <a:prstGeom prst="rect">
            <a:avLst/>
          </a:prstGeom>
        </p:spPr>
        <p:txBody>
          <a:bodyPr anchor="t" rtlCol="false" tIns="0" lIns="0" bIns="0" rIns="0" wrap="none">
            <a:spAutoFit/>
          </a:bodyPr>
          <a:lstStyle/>
          <a:p>
            <a:pPr algn="ctr">
              <a:lnSpc>
                <a:spcPts val="3499"/>
              </a:lnSpc>
              <a:spcBef>
                <a:spcPct val="0"/>
              </a:spcBef>
            </a:pPr>
            <a:r>
              <a:rPr lang="en-US" b="true" sz="2499">
                <a:solidFill>
                  <a:srgbClr val="202226"/>
                </a:solidFill>
                <a:latin typeface="Canva Sans Bold"/>
                <a:ea typeface="Canva Sans Bold"/>
                <a:cs typeface="Canva Sans Bold"/>
                <a:sym typeface="Canva Sans Bold"/>
              </a:rPr>
              <a:t>1</a:t>
            </a:r>
          </a:p>
        </p:txBody>
      </p:sp>
      <p:sp>
        <p:nvSpPr>
          <p:cNvPr name="TextBox 14" id="14"/>
          <p:cNvSpPr txBox="true"/>
          <p:nvPr/>
        </p:nvSpPr>
        <p:spPr>
          <a:xfrm rot="0">
            <a:off x="-1089910" y="1083353"/>
            <a:ext cx="4065532" cy="323215"/>
          </a:xfrm>
          <a:prstGeom prst="rect">
            <a:avLst/>
          </a:prstGeom>
        </p:spPr>
        <p:txBody>
          <a:bodyPr anchor="t" rtlCol="false" tIns="0" lIns="0" bIns="0" rIns="0">
            <a:spAutoFit/>
          </a:bodyPr>
          <a:lstStyle/>
          <a:p>
            <a:pPr algn="ctr" rtl="true">
              <a:lnSpc>
                <a:spcPts val="2659"/>
              </a:lnSpc>
              <a:spcBef>
                <a:spcPct val="0"/>
              </a:spcBef>
            </a:pPr>
            <a:r>
              <a:rPr lang="ar-EG" sz="1899">
                <a:solidFill>
                  <a:srgbClr val="FFFFFF"/>
                </a:solidFill>
                <a:latin typeface="TS Deniz"/>
                <a:ea typeface="TS Deniz"/>
                <a:cs typeface="TS Deniz"/>
                <a:sym typeface="TS Deniz"/>
                <a:rtl val="true"/>
              </a:rPr>
              <a:t>المنشر السحرى </a:t>
            </a:r>
          </a:p>
        </p:txBody>
      </p:sp>
      <p:sp>
        <p:nvSpPr>
          <p:cNvPr name="TextBox 15" id="15"/>
          <p:cNvSpPr txBox="true"/>
          <p:nvPr/>
        </p:nvSpPr>
        <p:spPr>
          <a:xfrm rot="0">
            <a:off x="-1004066" y="533007"/>
            <a:ext cx="4065532"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Open Sans Extra Bold"/>
                <a:ea typeface="Open Sans Extra Bold"/>
                <a:cs typeface="Open Sans Extra Bold"/>
                <a:sym typeface="Open Sans Extra Bold"/>
              </a:rPr>
              <a:t>Magic Rack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sp>
        <p:nvSpPr>
          <p:cNvPr name="Freeform 3" id="3"/>
          <p:cNvSpPr/>
          <p:nvPr/>
        </p:nvSpPr>
        <p:spPr>
          <a:xfrm flipH="false" flipV="false" rot="0">
            <a:off x="-614188" y="6102410"/>
            <a:ext cx="19516376" cy="5083314"/>
          </a:xfrm>
          <a:custGeom>
            <a:avLst/>
            <a:gdLst/>
            <a:ahLst/>
            <a:cxnLst/>
            <a:rect r="r" b="b" t="t" l="l"/>
            <a:pathLst>
              <a:path h="5083314" w="19516376">
                <a:moveTo>
                  <a:pt x="0" y="0"/>
                </a:moveTo>
                <a:lnTo>
                  <a:pt x="19516376" y="0"/>
                </a:lnTo>
                <a:lnTo>
                  <a:pt x="19516376" y="5083314"/>
                </a:lnTo>
                <a:lnTo>
                  <a:pt x="0" y="5083314"/>
                </a:lnTo>
                <a:lnTo>
                  <a:pt x="0" y="0"/>
                </a:lnTo>
                <a:close/>
              </a:path>
            </a:pathLst>
          </a:custGeom>
          <a:blipFill>
            <a:blip r:embed="rId3"/>
            <a:stretch>
              <a:fillRect l="0" t="-57980" r="0" b="-57980"/>
            </a:stretch>
          </a:blipFill>
        </p:spPr>
      </p:sp>
      <p:grpSp>
        <p:nvGrpSpPr>
          <p:cNvPr name="Group 4" id="4"/>
          <p:cNvGrpSpPr/>
          <p:nvPr/>
        </p:nvGrpSpPr>
        <p:grpSpPr>
          <a:xfrm rot="0">
            <a:off x="1728463" y="2100198"/>
            <a:ext cx="14606680" cy="6737926"/>
            <a:chOff x="0" y="0"/>
            <a:chExt cx="3847027" cy="1774598"/>
          </a:xfrm>
        </p:grpSpPr>
        <p:sp>
          <p:nvSpPr>
            <p:cNvPr name="Freeform 5" id="5"/>
            <p:cNvSpPr/>
            <p:nvPr/>
          </p:nvSpPr>
          <p:spPr>
            <a:xfrm flipH="false" flipV="false" rot="0">
              <a:off x="0" y="0"/>
              <a:ext cx="3847027" cy="1774598"/>
            </a:xfrm>
            <a:custGeom>
              <a:avLst/>
              <a:gdLst/>
              <a:ahLst/>
              <a:cxnLst/>
              <a:rect r="r" b="b" t="t" l="l"/>
              <a:pathLst>
                <a:path h="1774598" w="3847027">
                  <a:moveTo>
                    <a:pt x="25441" y="0"/>
                  </a:moveTo>
                  <a:lnTo>
                    <a:pt x="3821586" y="0"/>
                  </a:lnTo>
                  <a:cubicBezTo>
                    <a:pt x="3835636" y="0"/>
                    <a:pt x="3847027" y="11390"/>
                    <a:pt x="3847027" y="25441"/>
                  </a:cubicBezTo>
                  <a:lnTo>
                    <a:pt x="3847027" y="1749157"/>
                  </a:lnTo>
                  <a:cubicBezTo>
                    <a:pt x="3847027" y="1763207"/>
                    <a:pt x="3835636" y="1774598"/>
                    <a:pt x="3821586" y="1774598"/>
                  </a:cubicBezTo>
                  <a:lnTo>
                    <a:pt x="25441" y="1774598"/>
                  </a:lnTo>
                  <a:cubicBezTo>
                    <a:pt x="11390" y="1774598"/>
                    <a:pt x="0" y="1763207"/>
                    <a:pt x="0" y="1749157"/>
                  </a:cubicBezTo>
                  <a:lnTo>
                    <a:pt x="0" y="25441"/>
                  </a:lnTo>
                  <a:cubicBezTo>
                    <a:pt x="0" y="11390"/>
                    <a:pt x="11390" y="0"/>
                    <a:pt x="25441" y="0"/>
                  </a:cubicBezTo>
                  <a:close/>
                </a:path>
              </a:pathLst>
            </a:custGeom>
            <a:solidFill>
              <a:srgbClr val="202226"/>
            </a:solidFill>
          </p:spPr>
        </p:sp>
        <p:sp>
          <p:nvSpPr>
            <p:cNvPr name="TextBox 6" id="6"/>
            <p:cNvSpPr txBox="true"/>
            <p:nvPr/>
          </p:nvSpPr>
          <p:spPr>
            <a:xfrm>
              <a:off x="0" y="-38100"/>
              <a:ext cx="3847027" cy="1812698"/>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2522831" y="4421660"/>
            <a:ext cx="3455505" cy="0"/>
          </a:xfrm>
          <a:prstGeom prst="line">
            <a:avLst/>
          </a:prstGeom>
          <a:ln cap="flat" w="9525">
            <a:solidFill>
              <a:srgbClr val="FCFCFC">
                <a:alpha val="49804"/>
              </a:srgbClr>
            </a:solidFill>
            <a:prstDash val="solid"/>
            <a:headEnd type="none" len="sm" w="sm"/>
            <a:tailEnd type="none" len="sm" w="sm"/>
          </a:ln>
        </p:spPr>
      </p:sp>
      <p:grpSp>
        <p:nvGrpSpPr>
          <p:cNvPr name="Group 8" id="8"/>
          <p:cNvGrpSpPr/>
          <p:nvPr/>
        </p:nvGrpSpPr>
        <p:grpSpPr>
          <a:xfrm rot="0">
            <a:off x="16335143" y="8076746"/>
            <a:ext cx="1952857" cy="2210254"/>
            <a:chOff x="0" y="0"/>
            <a:chExt cx="615568" cy="696703"/>
          </a:xfrm>
        </p:grpSpPr>
        <p:sp>
          <p:nvSpPr>
            <p:cNvPr name="Freeform 9" id="9"/>
            <p:cNvSpPr/>
            <p:nvPr/>
          </p:nvSpPr>
          <p:spPr>
            <a:xfrm flipH="false" flipV="false" rot="0">
              <a:off x="0" y="0"/>
              <a:ext cx="615568" cy="696703"/>
            </a:xfrm>
            <a:custGeom>
              <a:avLst/>
              <a:gdLst/>
              <a:ahLst/>
              <a:cxnLst/>
              <a:rect r="r" b="b" t="t" l="l"/>
              <a:pathLst>
                <a:path h="696703" w="615568">
                  <a:moveTo>
                    <a:pt x="307784" y="0"/>
                  </a:moveTo>
                  <a:cubicBezTo>
                    <a:pt x="137800" y="0"/>
                    <a:pt x="0" y="155962"/>
                    <a:pt x="0" y="348352"/>
                  </a:cubicBezTo>
                  <a:cubicBezTo>
                    <a:pt x="0" y="540741"/>
                    <a:pt x="137800" y="696703"/>
                    <a:pt x="307784" y="696703"/>
                  </a:cubicBezTo>
                  <a:cubicBezTo>
                    <a:pt x="477769" y="696703"/>
                    <a:pt x="615568" y="540741"/>
                    <a:pt x="615568" y="348352"/>
                  </a:cubicBezTo>
                  <a:cubicBezTo>
                    <a:pt x="615568" y="155962"/>
                    <a:pt x="477769" y="0"/>
                    <a:pt x="307784" y="0"/>
                  </a:cubicBezTo>
                  <a:close/>
                </a:path>
              </a:pathLst>
            </a:custGeom>
            <a:solidFill>
              <a:srgbClr val="F9FF6D"/>
            </a:solidFill>
          </p:spPr>
        </p:sp>
        <p:sp>
          <p:nvSpPr>
            <p:cNvPr name="TextBox 10" id="10"/>
            <p:cNvSpPr txBox="true"/>
            <p:nvPr/>
          </p:nvSpPr>
          <p:spPr>
            <a:xfrm>
              <a:off x="57710" y="27216"/>
              <a:ext cx="500149" cy="604171"/>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451800" y="8422755"/>
            <a:ext cx="1515925" cy="1518687"/>
          </a:xfrm>
          <a:custGeom>
            <a:avLst/>
            <a:gdLst/>
            <a:ahLst/>
            <a:cxnLst/>
            <a:rect r="r" b="b" t="t" l="l"/>
            <a:pathLst>
              <a:path h="1518687" w="1515925">
                <a:moveTo>
                  <a:pt x="0" y="0"/>
                </a:moveTo>
                <a:lnTo>
                  <a:pt x="1515925" y="0"/>
                </a:lnTo>
                <a:lnTo>
                  <a:pt x="1515925" y="1518687"/>
                </a:lnTo>
                <a:lnTo>
                  <a:pt x="0" y="1518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a:off x="6860684" y="4421660"/>
            <a:ext cx="3455505" cy="0"/>
          </a:xfrm>
          <a:prstGeom prst="line">
            <a:avLst/>
          </a:prstGeom>
          <a:ln cap="flat" w="9525">
            <a:solidFill>
              <a:srgbClr val="FCFCFC">
                <a:alpha val="49804"/>
              </a:srgbClr>
            </a:solidFill>
            <a:prstDash val="solid"/>
            <a:headEnd type="none" len="sm" w="sm"/>
            <a:tailEnd type="none" len="sm" w="sm"/>
          </a:ln>
        </p:spPr>
      </p:sp>
      <p:sp>
        <p:nvSpPr>
          <p:cNvPr name="AutoShape 13" id="13"/>
          <p:cNvSpPr/>
          <p:nvPr/>
        </p:nvSpPr>
        <p:spPr>
          <a:xfrm>
            <a:off x="11460204" y="4421660"/>
            <a:ext cx="3455505" cy="0"/>
          </a:xfrm>
          <a:prstGeom prst="line">
            <a:avLst/>
          </a:prstGeom>
          <a:ln cap="flat" w="9525">
            <a:solidFill>
              <a:srgbClr val="FCFCFC">
                <a:alpha val="49804"/>
              </a:srgbClr>
            </a:solidFill>
            <a:prstDash val="solid"/>
            <a:headEnd type="none" len="sm" w="sm"/>
            <a:tailEnd type="none" len="sm" w="sm"/>
          </a:ln>
        </p:spPr>
      </p:sp>
      <p:grpSp>
        <p:nvGrpSpPr>
          <p:cNvPr name="Group 14" id="14"/>
          <p:cNvGrpSpPr/>
          <p:nvPr/>
        </p:nvGrpSpPr>
        <p:grpSpPr>
          <a:xfrm rot="0">
            <a:off x="7507356" y="1532879"/>
            <a:ext cx="1947188" cy="194718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226"/>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7847895" y="1661646"/>
            <a:ext cx="1455749" cy="1422994"/>
          </a:xfrm>
          <a:custGeom>
            <a:avLst/>
            <a:gdLst/>
            <a:ahLst/>
            <a:cxnLst/>
            <a:rect r="r" b="b" t="t" l="l"/>
            <a:pathLst>
              <a:path h="1422994" w="1455749">
                <a:moveTo>
                  <a:pt x="0" y="0"/>
                </a:moveTo>
                <a:lnTo>
                  <a:pt x="1455749" y="0"/>
                </a:lnTo>
                <a:lnTo>
                  <a:pt x="1455749" y="1422994"/>
                </a:lnTo>
                <a:lnTo>
                  <a:pt x="0" y="1422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338774" y="386715"/>
            <a:ext cx="17386057" cy="1369695"/>
          </a:xfrm>
          <a:prstGeom prst="rect">
            <a:avLst/>
          </a:prstGeom>
        </p:spPr>
        <p:txBody>
          <a:bodyPr anchor="t" rtlCol="false" tIns="0" lIns="0" bIns="0" rIns="0">
            <a:spAutoFit/>
          </a:bodyPr>
          <a:lstStyle/>
          <a:p>
            <a:pPr algn="ctr">
              <a:lnSpc>
                <a:spcPts val="10560"/>
              </a:lnSpc>
            </a:pPr>
            <a:r>
              <a:rPr lang="en-US" sz="9600">
                <a:solidFill>
                  <a:srgbClr val="202226"/>
                </a:solidFill>
                <a:latin typeface="Questrial"/>
                <a:ea typeface="Questrial"/>
                <a:cs typeface="Questrial"/>
                <a:sym typeface="Questrial"/>
              </a:rPr>
              <a:t>Behavioral Segmentation</a:t>
            </a:r>
          </a:p>
        </p:txBody>
      </p:sp>
      <p:sp>
        <p:nvSpPr>
          <p:cNvPr name="TextBox 19" id="19"/>
          <p:cNvSpPr txBox="true"/>
          <p:nvPr/>
        </p:nvSpPr>
        <p:spPr>
          <a:xfrm rot="0">
            <a:off x="2680213" y="3542159"/>
            <a:ext cx="3140331"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Buying Habits</a:t>
            </a:r>
          </a:p>
        </p:txBody>
      </p:sp>
      <p:sp>
        <p:nvSpPr>
          <p:cNvPr name="TextBox 20" id="20"/>
          <p:cNvSpPr txBox="true"/>
          <p:nvPr/>
        </p:nvSpPr>
        <p:spPr>
          <a:xfrm rot="0">
            <a:off x="2350668" y="4456032"/>
            <a:ext cx="3799420" cy="4175345"/>
          </a:xfrm>
          <a:prstGeom prst="rect">
            <a:avLst/>
          </a:prstGeom>
        </p:spPr>
        <p:txBody>
          <a:bodyPr anchor="t" rtlCol="false" tIns="0" lIns="0" bIns="0" rIns="0">
            <a:spAutoFit/>
          </a:bodyPr>
          <a:lstStyle/>
          <a:p>
            <a:pPr algn="l">
              <a:lnSpc>
                <a:spcPts val="3509"/>
              </a:lnSpc>
            </a:pPr>
            <a:r>
              <a:rPr lang="en-US" sz="1886">
                <a:solidFill>
                  <a:srgbClr val="D9D9D9"/>
                </a:solidFill>
                <a:latin typeface="Open Sauce"/>
                <a:ea typeface="Open Sauce"/>
                <a:cs typeface="Open Sauce"/>
                <a:sym typeface="Open Sauce"/>
              </a:rPr>
              <a:t>1 - Online Shoppers:</a:t>
            </a:r>
          </a:p>
          <a:p>
            <a:pPr algn="l" marL="407351" indent="-203676" lvl="1">
              <a:lnSpc>
                <a:spcPts val="3509"/>
              </a:lnSpc>
              <a:buFont typeface="Arial"/>
              <a:buChar char="•"/>
            </a:pPr>
            <a:r>
              <a:rPr lang="en-US" sz="1886">
                <a:solidFill>
                  <a:srgbClr val="D9D9D9"/>
                </a:solidFill>
                <a:latin typeface="Open Sauce"/>
                <a:ea typeface="Open Sauce"/>
                <a:cs typeface="Open Sauce"/>
                <a:sym typeface="Open Sauce"/>
              </a:rPr>
              <a:t>Prefer convenience and detailed product descriptions.</a:t>
            </a:r>
          </a:p>
          <a:p>
            <a:pPr algn="l" marL="407351" indent="-203676" lvl="1">
              <a:lnSpc>
                <a:spcPts val="3509"/>
              </a:lnSpc>
              <a:buFont typeface="Arial"/>
              <a:buChar char="•"/>
            </a:pPr>
            <a:r>
              <a:rPr lang="en-US" sz="1886">
                <a:solidFill>
                  <a:srgbClr val="D9D9D9"/>
                </a:solidFill>
                <a:latin typeface="Open Sauce"/>
                <a:ea typeface="Open Sauce"/>
                <a:cs typeface="Open Sauce"/>
                <a:sym typeface="Open Sauce"/>
              </a:rPr>
              <a:t>Use platforms like Jumia, Amazon, or social media ads.</a:t>
            </a:r>
          </a:p>
          <a:p>
            <a:pPr algn="l">
              <a:lnSpc>
                <a:spcPts val="3509"/>
              </a:lnSpc>
            </a:pPr>
            <a:r>
              <a:rPr lang="en-US" sz="1886">
                <a:solidFill>
                  <a:srgbClr val="D9D9D9"/>
                </a:solidFill>
                <a:latin typeface="Open Sauce"/>
                <a:ea typeface="Open Sauce"/>
                <a:cs typeface="Open Sauce"/>
                <a:sym typeface="Open Sauce"/>
              </a:rPr>
              <a:t>2 - </a:t>
            </a:r>
            <a:r>
              <a:rPr lang="en-US" sz="1886">
                <a:solidFill>
                  <a:srgbClr val="D9D9D9"/>
                </a:solidFill>
                <a:latin typeface="Open Sauce"/>
                <a:ea typeface="Open Sauce"/>
                <a:cs typeface="Open Sauce"/>
                <a:sym typeface="Open Sauce"/>
              </a:rPr>
              <a:t>In-Store Shoppers:</a:t>
            </a:r>
          </a:p>
          <a:p>
            <a:pPr algn="l" marL="407351" indent="-203676" lvl="1">
              <a:lnSpc>
                <a:spcPts val="3509"/>
              </a:lnSpc>
              <a:buFont typeface="Arial"/>
              <a:buChar char="•"/>
            </a:pPr>
            <a:r>
              <a:rPr lang="en-US" sz="1886">
                <a:solidFill>
                  <a:srgbClr val="D9D9D9"/>
                </a:solidFill>
                <a:latin typeface="Open Sauce"/>
                <a:ea typeface="Open Sauce"/>
                <a:cs typeface="Open Sauce"/>
                <a:sym typeface="Open Sauce"/>
              </a:rPr>
              <a:t>Want to see and feel the product before purchasing.</a:t>
            </a:r>
          </a:p>
          <a:p>
            <a:pPr algn="l">
              <a:lnSpc>
                <a:spcPts val="1835"/>
              </a:lnSpc>
            </a:pPr>
          </a:p>
        </p:txBody>
      </p:sp>
      <p:sp>
        <p:nvSpPr>
          <p:cNvPr name="TextBox 21" id="21"/>
          <p:cNvSpPr txBox="true"/>
          <p:nvPr/>
        </p:nvSpPr>
        <p:spPr>
          <a:xfrm rot="0">
            <a:off x="7018065" y="3542159"/>
            <a:ext cx="3498016"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Usage Patterns</a:t>
            </a:r>
          </a:p>
        </p:txBody>
      </p:sp>
      <p:sp>
        <p:nvSpPr>
          <p:cNvPr name="TextBox 22" id="22"/>
          <p:cNvSpPr txBox="true"/>
          <p:nvPr/>
        </p:nvSpPr>
        <p:spPr>
          <a:xfrm rot="0">
            <a:off x="6905436" y="4589382"/>
            <a:ext cx="3799420" cy="3499873"/>
          </a:xfrm>
          <a:prstGeom prst="rect">
            <a:avLst/>
          </a:prstGeom>
        </p:spPr>
        <p:txBody>
          <a:bodyPr anchor="t" rtlCol="false" tIns="0" lIns="0" bIns="0" rIns="0">
            <a:spAutoFit/>
          </a:bodyPr>
          <a:lstStyle/>
          <a:p>
            <a:pPr algn="l">
              <a:lnSpc>
                <a:spcPts val="3698"/>
              </a:lnSpc>
            </a:pPr>
            <a:r>
              <a:rPr lang="en-US" sz="1886">
                <a:solidFill>
                  <a:srgbClr val="D9D9D9"/>
                </a:solidFill>
                <a:latin typeface="Open Sauce"/>
                <a:ea typeface="Open Sauce"/>
                <a:cs typeface="Open Sauce"/>
                <a:sym typeface="Open Sauce"/>
              </a:rPr>
              <a:t>1 - Daily Users:</a:t>
            </a:r>
          </a:p>
          <a:p>
            <a:pPr algn="l" marL="407351" indent="-203676" lvl="1">
              <a:lnSpc>
                <a:spcPts val="3698"/>
              </a:lnSpc>
              <a:buFont typeface="Arial"/>
              <a:buChar char="•"/>
            </a:pPr>
            <a:r>
              <a:rPr lang="en-US" sz="1886">
                <a:solidFill>
                  <a:srgbClr val="D9D9D9"/>
                </a:solidFill>
                <a:latin typeface="Open Sauce"/>
                <a:ea typeface="Open Sauce"/>
                <a:cs typeface="Open Sauce"/>
                <a:sym typeface="Open Sauce"/>
              </a:rPr>
              <a:t>Households with frequent laundry needs.</a:t>
            </a:r>
          </a:p>
          <a:p>
            <a:pPr algn="l">
              <a:lnSpc>
                <a:spcPts val="3698"/>
              </a:lnSpc>
            </a:pPr>
            <a:r>
              <a:rPr lang="en-US" sz="1886">
                <a:solidFill>
                  <a:srgbClr val="D9D9D9"/>
                </a:solidFill>
                <a:latin typeface="Open Sauce"/>
                <a:ea typeface="Open Sauce"/>
                <a:cs typeface="Open Sauce"/>
                <a:sym typeface="Open Sauce"/>
              </a:rPr>
              <a:t>2 - Occasional Us</a:t>
            </a:r>
            <a:r>
              <a:rPr lang="en-US" sz="1886">
                <a:solidFill>
                  <a:srgbClr val="D9D9D9"/>
                </a:solidFill>
                <a:latin typeface="Open Sauce"/>
                <a:ea typeface="Open Sauce"/>
                <a:cs typeface="Open Sauce"/>
                <a:sym typeface="Open Sauce"/>
              </a:rPr>
              <a:t>ers:</a:t>
            </a:r>
          </a:p>
          <a:p>
            <a:pPr algn="l" marL="407351" indent="-203676" lvl="1">
              <a:lnSpc>
                <a:spcPts val="3698"/>
              </a:lnSpc>
              <a:buFont typeface="Arial"/>
              <a:buChar char="•"/>
            </a:pPr>
            <a:r>
              <a:rPr lang="en-US" sz="1886">
                <a:solidFill>
                  <a:srgbClr val="D9D9D9"/>
                </a:solidFill>
                <a:latin typeface="Open Sauce"/>
                <a:ea typeface="Open Sauce"/>
                <a:cs typeface="Open Sauce"/>
                <a:sym typeface="Open Sauce"/>
              </a:rPr>
              <a:t>Individuals or families who do laundry once or twice a week.</a:t>
            </a:r>
          </a:p>
          <a:p>
            <a:pPr algn="l">
              <a:lnSpc>
                <a:spcPts val="1934"/>
              </a:lnSpc>
            </a:pPr>
          </a:p>
        </p:txBody>
      </p:sp>
      <p:sp>
        <p:nvSpPr>
          <p:cNvPr name="TextBox 23" id="23"/>
          <p:cNvSpPr txBox="true"/>
          <p:nvPr/>
        </p:nvSpPr>
        <p:spPr>
          <a:xfrm rot="0">
            <a:off x="11617586" y="3542159"/>
            <a:ext cx="3140331"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Loyalty Levels</a:t>
            </a:r>
          </a:p>
        </p:txBody>
      </p:sp>
      <p:sp>
        <p:nvSpPr>
          <p:cNvPr name="TextBox 24" id="24"/>
          <p:cNvSpPr txBox="true"/>
          <p:nvPr/>
        </p:nvSpPr>
        <p:spPr>
          <a:xfrm rot="0">
            <a:off x="11460204" y="4544494"/>
            <a:ext cx="3899572" cy="3580124"/>
          </a:xfrm>
          <a:prstGeom prst="rect">
            <a:avLst/>
          </a:prstGeom>
        </p:spPr>
        <p:txBody>
          <a:bodyPr anchor="t" rtlCol="false" tIns="0" lIns="0" bIns="0" rIns="0">
            <a:spAutoFit/>
          </a:bodyPr>
          <a:lstStyle/>
          <a:p>
            <a:pPr algn="l">
              <a:lnSpc>
                <a:spcPts val="3754"/>
              </a:lnSpc>
            </a:pPr>
            <a:r>
              <a:rPr lang="en-US" sz="1886">
                <a:solidFill>
                  <a:srgbClr val="D9D9D9"/>
                </a:solidFill>
                <a:latin typeface="Open Sauce"/>
                <a:ea typeface="Open Sauce"/>
                <a:cs typeface="Open Sauce"/>
                <a:sym typeface="Open Sauce"/>
              </a:rPr>
              <a:t>1 - First-Time Buyers:</a:t>
            </a:r>
          </a:p>
          <a:p>
            <a:pPr algn="l" marL="407351" indent="-203676" lvl="1">
              <a:lnSpc>
                <a:spcPts val="3754"/>
              </a:lnSpc>
              <a:buFont typeface="Arial"/>
              <a:buChar char="•"/>
            </a:pPr>
            <a:r>
              <a:rPr lang="en-US" sz="1886">
                <a:solidFill>
                  <a:srgbClr val="D9D9D9"/>
                </a:solidFill>
                <a:latin typeface="Open Sauce"/>
                <a:ea typeface="Open Sauce"/>
                <a:cs typeface="Open Sauce"/>
                <a:sym typeface="Open Sauce"/>
              </a:rPr>
              <a:t>Need reassurance through discounts or guarantees.</a:t>
            </a:r>
          </a:p>
          <a:p>
            <a:pPr algn="l">
              <a:lnSpc>
                <a:spcPts val="3754"/>
              </a:lnSpc>
            </a:pPr>
            <a:r>
              <a:rPr lang="en-US" sz="1886">
                <a:solidFill>
                  <a:srgbClr val="D9D9D9"/>
                </a:solidFill>
                <a:latin typeface="Open Sauce"/>
                <a:ea typeface="Open Sauce"/>
                <a:cs typeface="Open Sauce"/>
                <a:sym typeface="Open Sauce"/>
              </a:rPr>
              <a:t>2 - Re</a:t>
            </a:r>
            <a:r>
              <a:rPr lang="en-US" sz="1886">
                <a:solidFill>
                  <a:srgbClr val="D9D9D9"/>
                </a:solidFill>
                <a:latin typeface="Open Sauce"/>
                <a:ea typeface="Open Sauce"/>
                <a:cs typeface="Open Sauce"/>
                <a:sym typeface="Open Sauce"/>
              </a:rPr>
              <a:t>peat Customers:</a:t>
            </a:r>
          </a:p>
          <a:p>
            <a:pPr algn="l" marL="407351" indent="-203676" lvl="1">
              <a:lnSpc>
                <a:spcPts val="3754"/>
              </a:lnSpc>
              <a:buFont typeface="Arial"/>
              <a:buChar char="•"/>
            </a:pPr>
            <a:r>
              <a:rPr lang="en-US" sz="1886">
                <a:solidFill>
                  <a:srgbClr val="D9D9D9"/>
                </a:solidFill>
                <a:latin typeface="Open Sauce"/>
                <a:ea typeface="Open Sauce"/>
                <a:cs typeface="Open Sauce"/>
                <a:sym typeface="Open Sauce"/>
              </a:rPr>
              <a:t>Offer loyalty rewards</a:t>
            </a:r>
            <a:r>
              <a:rPr lang="en-US" sz="1886">
                <a:solidFill>
                  <a:srgbClr val="D9D9D9"/>
                </a:solidFill>
                <a:latin typeface="Open Sauce"/>
                <a:ea typeface="Open Sauce"/>
                <a:cs typeface="Open Sauce"/>
                <a:sym typeface="Open Sauce"/>
              </a:rPr>
              <a:t> or</a:t>
            </a:r>
            <a:r>
              <a:rPr lang="en-US" sz="1886">
                <a:solidFill>
                  <a:srgbClr val="D9D9D9"/>
                </a:solidFill>
                <a:latin typeface="Open Sauce"/>
                <a:ea typeface="Open Sauce"/>
                <a:cs typeface="Open Sauce"/>
                <a:sym typeface="Open Sauce"/>
              </a:rPr>
              <a:t> bundles for additional purchases</a:t>
            </a:r>
          </a:p>
          <a:p>
            <a:pPr algn="l">
              <a:lnSpc>
                <a:spcPts val="1963"/>
              </a:lnSpc>
            </a:pPr>
          </a:p>
        </p:txBody>
      </p:sp>
      <p:sp>
        <p:nvSpPr>
          <p:cNvPr name="TextBox 25" id="25"/>
          <p:cNvSpPr txBox="true"/>
          <p:nvPr/>
        </p:nvSpPr>
        <p:spPr>
          <a:xfrm rot="0">
            <a:off x="17557548" y="606425"/>
            <a:ext cx="152400" cy="200025"/>
          </a:xfrm>
          <a:prstGeom prst="rect">
            <a:avLst/>
          </a:prstGeom>
        </p:spPr>
        <p:txBody>
          <a:bodyPr anchor="t" rtlCol="false" tIns="0" lIns="0" bIns="0" rIns="0" wrap="none">
            <a:spAutoFit/>
          </a:bodyPr>
          <a:lstStyle/>
          <a:p>
            <a:pPr algn="ctr">
              <a:lnSpc>
                <a:spcPts val="3499"/>
              </a:lnSpc>
              <a:spcBef>
                <a:spcPct val="0"/>
              </a:spcBef>
            </a:pPr>
            <a:r>
              <a:rPr lang="en-US" b="true" sz="2499">
                <a:solidFill>
                  <a:srgbClr val="202226"/>
                </a:solidFill>
                <a:latin typeface="Canva Sans Bold"/>
                <a:ea typeface="Canva Sans Bold"/>
                <a:cs typeface="Canva Sans Bold"/>
                <a:sym typeface="Canva Sans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sp>
        <p:nvSpPr>
          <p:cNvPr name="Freeform 3" id="3"/>
          <p:cNvSpPr/>
          <p:nvPr/>
        </p:nvSpPr>
        <p:spPr>
          <a:xfrm flipH="false" flipV="false" rot="0">
            <a:off x="-614188" y="6102410"/>
            <a:ext cx="19516376" cy="5083314"/>
          </a:xfrm>
          <a:custGeom>
            <a:avLst/>
            <a:gdLst/>
            <a:ahLst/>
            <a:cxnLst/>
            <a:rect r="r" b="b" t="t" l="l"/>
            <a:pathLst>
              <a:path h="5083314" w="19516376">
                <a:moveTo>
                  <a:pt x="0" y="0"/>
                </a:moveTo>
                <a:lnTo>
                  <a:pt x="19516376" y="0"/>
                </a:lnTo>
                <a:lnTo>
                  <a:pt x="19516376" y="5083314"/>
                </a:lnTo>
                <a:lnTo>
                  <a:pt x="0" y="5083314"/>
                </a:lnTo>
                <a:lnTo>
                  <a:pt x="0" y="0"/>
                </a:lnTo>
                <a:close/>
              </a:path>
            </a:pathLst>
          </a:custGeom>
          <a:blipFill>
            <a:blip r:embed="rId3"/>
            <a:stretch>
              <a:fillRect l="0" t="-57980" r="0" b="-57980"/>
            </a:stretch>
          </a:blipFill>
        </p:spPr>
      </p:sp>
      <p:grpSp>
        <p:nvGrpSpPr>
          <p:cNvPr name="Group 4" id="4"/>
          <p:cNvGrpSpPr/>
          <p:nvPr/>
        </p:nvGrpSpPr>
        <p:grpSpPr>
          <a:xfrm rot="0">
            <a:off x="1969427" y="2085890"/>
            <a:ext cx="13333320" cy="6737926"/>
            <a:chOff x="0" y="0"/>
            <a:chExt cx="3511656" cy="1774598"/>
          </a:xfrm>
        </p:grpSpPr>
        <p:sp>
          <p:nvSpPr>
            <p:cNvPr name="Freeform 5" id="5"/>
            <p:cNvSpPr/>
            <p:nvPr/>
          </p:nvSpPr>
          <p:spPr>
            <a:xfrm flipH="false" flipV="false" rot="0">
              <a:off x="0" y="0"/>
              <a:ext cx="3511657" cy="1774598"/>
            </a:xfrm>
            <a:custGeom>
              <a:avLst/>
              <a:gdLst/>
              <a:ahLst/>
              <a:cxnLst/>
              <a:rect r="r" b="b" t="t" l="l"/>
              <a:pathLst>
                <a:path h="1774598" w="3511657">
                  <a:moveTo>
                    <a:pt x="27871" y="0"/>
                  </a:moveTo>
                  <a:lnTo>
                    <a:pt x="3483786" y="0"/>
                  </a:lnTo>
                  <a:cubicBezTo>
                    <a:pt x="3499178" y="0"/>
                    <a:pt x="3511657" y="12478"/>
                    <a:pt x="3511657" y="27871"/>
                  </a:cubicBezTo>
                  <a:lnTo>
                    <a:pt x="3511657" y="1746727"/>
                  </a:lnTo>
                  <a:cubicBezTo>
                    <a:pt x="3511657" y="1754119"/>
                    <a:pt x="3508720" y="1761208"/>
                    <a:pt x="3503494" y="1766435"/>
                  </a:cubicBezTo>
                  <a:cubicBezTo>
                    <a:pt x="3498267" y="1771661"/>
                    <a:pt x="3491178" y="1774598"/>
                    <a:pt x="3483786" y="1774598"/>
                  </a:cubicBezTo>
                  <a:lnTo>
                    <a:pt x="27871" y="1774598"/>
                  </a:lnTo>
                  <a:cubicBezTo>
                    <a:pt x="20479" y="1774598"/>
                    <a:pt x="13390" y="1771661"/>
                    <a:pt x="8163" y="1766435"/>
                  </a:cubicBezTo>
                  <a:cubicBezTo>
                    <a:pt x="2936" y="1761208"/>
                    <a:pt x="0" y="1754119"/>
                    <a:pt x="0" y="1746727"/>
                  </a:cubicBezTo>
                  <a:lnTo>
                    <a:pt x="0" y="27871"/>
                  </a:lnTo>
                  <a:cubicBezTo>
                    <a:pt x="0" y="20479"/>
                    <a:pt x="2936" y="13390"/>
                    <a:pt x="8163" y="8163"/>
                  </a:cubicBezTo>
                  <a:cubicBezTo>
                    <a:pt x="13390" y="2936"/>
                    <a:pt x="20479" y="0"/>
                    <a:pt x="27871" y="0"/>
                  </a:cubicBezTo>
                  <a:close/>
                </a:path>
              </a:pathLst>
            </a:custGeom>
            <a:solidFill>
              <a:srgbClr val="202226"/>
            </a:solidFill>
          </p:spPr>
        </p:sp>
        <p:sp>
          <p:nvSpPr>
            <p:cNvPr name="TextBox 6" id="6"/>
            <p:cNvSpPr txBox="true"/>
            <p:nvPr/>
          </p:nvSpPr>
          <p:spPr>
            <a:xfrm>
              <a:off x="0" y="-38100"/>
              <a:ext cx="3511656" cy="1812698"/>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3774135" y="4407352"/>
            <a:ext cx="3455505" cy="0"/>
          </a:xfrm>
          <a:prstGeom prst="line">
            <a:avLst/>
          </a:prstGeom>
          <a:ln cap="flat" w="9525">
            <a:solidFill>
              <a:srgbClr val="FCFCFC">
                <a:alpha val="49804"/>
              </a:srgbClr>
            </a:solidFill>
            <a:prstDash val="solid"/>
            <a:headEnd type="none" len="sm" w="sm"/>
            <a:tailEnd type="none" len="sm" w="sm"/>
          </a:ln>
        </p:spPr>
      </p:sp>
      <p:grpSp>
        <p:nvGrpSpPr>
          <p:cNvPr name="Group 8" id="8"/>
          <p:cNvGrpSpPr/>
          <p:nvPr/>
        </p:nvGrpSpPr>
        <p:grpSpPr>
          <a:xfrm rot="0">
            <a:off x="15666712" y="7641705"/>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451800" y="8422755"/>
            <a:ext cx="1515925" cy="1518687"/>
          </a:xfrm>
          <a:custGeom>
            <a:avLst/>
            <a:gdLst/>
            <a:ahLst/>
            <a:cxnLst/>
            <a:rect r="r" b="b" t="t" l="l"/>
            <a:pathLst>
              <a:path h="1518687" w="1515925">
                <a:moveTo>
                  <a:pt x="0" y="0"/>
                </a:moveTo>
                <a:lnTo>
                  <a:pt x="1515925" y="0"/>
                </a:lnTo>
                <a:lnTo>
                  <a:pt x="1515925" y="1518687"/>
                </a:lnTo>
                <a:lnTo>
                  <a:pt x="0" y="1518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a:off x="10198890" y="4412115"/>
            <a:ext cx="3455505" cy="0"/>
          </a:xfrm>
          <a:prstGeom prst="line">
            <a:avLst/>
          </a:prstGeom>
          <a:ln cap="flat" w="9525">
            <a:solidFill>
              <a:srgbClr val="FCFCFC">
                <a:alpha val="49804"/>
              </a:srgbClr>
            </a:solidFill>
            <a:prstDash val="solid"/>
            <a:headEnd type="none" len="sm" w="sm"/>
            <a:tailEnd type="none" len="sm" w="sm"/>
          </a:ln>
        </p:spPr>
      </p:sp>
      <p:grpSp>
        <p:nvGrpSpPr>
          <p:cNvPr name="Group 13" id="13"/>
          <p:cNvGrpSpPr/>
          <p:nvPr/>
        </p:nvGrpSpPr>
        <p:grpSpPr>
          <a:xfrm rot="0">
            <a:off x="7507356" y="1532879"/>
            <a:ext cx="1947188" cy="194718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226"/>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7071848" y="1866815"/>
            <a:ext cx="2943127" cy="2317712"/>
          </a:xfrm>
          <a:custGeom>
            <a:avLst/>
            <a:gdLst/>
            <a:ahLst/>
            <a:cxnLst/>
            <a:rect r="r" b="b" t="t" l="l"/>
            <a:pathLst>
              <a:path h="2317712" w="2943127">
                <a:moveTo>
                  <a:pt x="0" y="0"/>
                </a:moveTo>
                <a:lnTo>
                  <a:pt x="2943127" y="0"/>
                </a:lnTo>
                <a:lnTo>
                  <a:pt x="2943127" y="2317713"/>
                </a:lnTo>
                <a:lnTo>
                  <a:pt x="0" y="23177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0" y="386715"/>
            <a:ext cx="17386057" cy="1369695"/>
          </a:xfrm>
          <a:prstGeom prst="rect">
            <a:avLst/>
          </a:prstGeom>
        </p:spPr>
        <p:txBody>
          <a:bodyPr anchor="t" rtlCol="false" tIns="0" lIns="0" bIns="0" rIns="0">
            <a:spAutoFit/>
          </a:bodyPr>
          <a:lstStyle/>
          <a:p>
            <a:pPr algn="ctr">
              <a:lnSpc>
                <a:spcPts val="10560"/>
              </a:lnSpc>
            </a:pPr>
            <a:r>
              <a:rPr lang="en-US" sz="9600">
                <a:solidFill>
                  <a:srgbClr val="202226"/>
                </a:solidFill>
                <a:latin typeface="Questrial"/>
                <a:ea typeface="Questrial"/>
                <a:cs typeface="Questrial"/>
                <a:sym typeface="Questrial"/>
              </a:rPr>
              <a:t>Psychographic Segmentation</a:t>
            </a:r>
          </a:p>
        </p:txBody>
      </p:sp>
      <p:sp>
        <p:nvSpPr>
          <p:cNvPr name="TextBox 18" id="18"/>
          <p:cNvSpPr txBox="true"/>
          <p:nvPr/>
        </p:nvSpPr>
        <p:spPr>
          <a:xfrm rot="0">
            <a:off x="3931517" y="3527851"/>
            <a:ext cx="3140331"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Lifestyle</a:t>
            </a:r>
          </a:p>
        </p:txBody>
      </p:sp>
      <p:sp>
        <p:nvSpPr>
          <p:cNvPr name="TextBox 19" id="19"/>
          <p:cNvSpPr txBox="true"/>
          <p:nvPr/>
        </p:nvSpPr>
        <p:spPr>
          <a:xfrm rot="0">
            <a:off x="3601972" y="4708744"/>
            <a:ext cx="3799420" cy="3293169"/>
          </a:xfrm>
          <a:prstGeom prst="rect">
            <a:avLst/>
          </a:prstGeom>
        </p:spPr>
        <p:txBody>
          <a:bodyPr anchor="t" rtlCol="false" tIns="0" lIns="0" bIns="0" rIns="0">
            <a:spAutoFit/>
          </a:bodyPr>
          <a:lstStyle/>
          <a:p>
            <a:pPr algn="l">
              <a:lnSpc>
                <a:spcPts val="3471"/>
              </a:lnSpc>
            </a:pPr>
            <a:r>
              <a:rPr lang="en-US" sz="1886">
                <a:solidFill>
                  <a:srgbClr val="D9D9D9"/>
                </a:solidFill>
                <a:latin typeface="Open Sauce"/>
                <a:ea typeface="Open Sauce"/>
                <a:cs typeface="Open Sauce"/>
                <a:sym typeface="Open Sauce"/>
              </a:rPr>
              <a:t>1 - Minimalists:</a:t>
            </a:r>
          </a:p>
          <a:p>
            <a:pPr algn="l" marL="407351" indent="-203676" lvl="1">
              <a:lnSpc>
                <a:spcPts val="3471"/>
              </a:lnSpc>
              <a:buFont typeface="Arial"/>
              <a:buChar char="•"/>
            </a:pPr>
            <a:r>
              <a:rPr lang="en-US" sz="1886">
                <a:solidFill>
                  <a:srgbClr val="D9D9D9"/>
                </a:solidFill>
                <a:latin typeface="Open Sauce"/>
                <a:ea typeface="Open Sauce"/>
                <a:cs typeface="Open Sauce"/>
                <a:sym typeface="Open Sauce"/>
              </a:rPr>
              <a:t>Appreciate sleek, functional designs.</a:t>
            </a:r>
          </a:p>
          <a:p>
            <a:pPr algn="l">
              <a:lnSpc>
                <a:spcPts val="3471"/>
              </a:lnSpc>
            </a:pPr>
            <a:r>
              <a:rPr lang="en-US" sz="1886">
                <a:solidFill>
                  <a:srgbClr val="D9D9D9"/>
                </a:solidFill>
                <a:latin typeface="Open Sauce"/>
                <a:ea typeface="Open Sauce"/>
                <a:cs typeface="Open Sauce"/>
                <a:sym typeface="Open Sauce"/>
              </a:rPr>
              <a:t>2 - </a:t>
            </a:r>
            <a:r>
              <a:rPr lang="en-US" sz="1886">
                <a:solidFill>
                  <a:srgbClr val="D9D9D9"/>
                </a:solidFill>
                <a:latin typeface="Open Sauce"/>
                <a:ea typeface="Open Sauce"/>
                <a:cs typeface="Open Sauce"/>
                <a:sym typeface="Open Sauce"/>
              </a:rPr>
              <a:t>Eco-Conscious Consumers:</a:t>
            </a:r>
          </a:p>
          <a:p>
            <a:pPr algn="l" marL="407351" indent="-203676" lvl="1">
              <a:lnSpc>
                <a:spcPts val="3471"/>
              </a:lnSpc>
              <a:buFont typeface="Arial"/>
              <a:buChar char="•"/>
            </a:pPr>
            <a:r>
              <a:rPr lang="en-US" sz="1886">
                <a:solidFill>
                  <a:srgbClr val="D9D9D9"/>
                </a:solidFill>
                <a:latin typeface="Open Sauce"/>
                <a:ea typeface="Open Sauce"/>
                <a:cs typeface="Open Sauce"/>
                <a:sym typeface="Open Sauce"/>
              </a:rPr>
              <a:t>Value energy-saving and environmentally friendly products</a:t>
            </a:r>
          </a:p>
          <a:p>
            <a:pPr algn="l">
              <a:lnSpc>
                <a:spcPts val="1815"/>
              </a:lnSpc>
            </a:pPr>
          </a:p>
        </p:txBody>
      </p:sp>
      <p:sp>
        <p:nvSpPr>
          <p:cNvPr name="TextBox 20" id="20"/>
          <p:cNvSpPr txBox="true"/>
          <p:nvPr/>
        </p:nvSpPr>
        <p:spPr>
          <a:xfrm rot="0">
            <a:off x="10263747" y="3527851"/>
            <a:ext cx="3140331"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Values</a:t>
            </a:r>
          </a:p>
        </p:txBody>
      </p:sp>
      <p:sp>
        <p:nvSpPr>
          <p:cNvPr name="TextBox 21" id="21"/>
          <p:cNvSpPr txBox="true"/>
          <p:nvPr/>
        </p:nvSpPr>
        <p:spPr>
          <a:xfrm rot="0">
            <a:off x="9984279" y="4718269"/>
            <a:ext cx="3899572" cy="2732617"/>
          </a:xfrm>
          <a:prstGeom prst="rect">
            <a:avLst/>
          </a:prstGeom>
        </p:spPr>
        <p:txBody>
          <a:bodyPr anchor="t" rtlCol="false" tIns="0" lIns="0" bIns="0" rIns="0">
            <a:spAutoFit/>
          </a:bodyPr>
          <a:lstStyle/>
          <a:p>
            <a:pPr algn="l">
              <a:lnSpc>
                <a:spcPts val="3358"/>
              </a:lnSpc>
            </a:pPr>
            <a:r>
              <a:rPr lang="en-US" sz="1886">
                <a:solidFill>
                  <a:srgbClr val="D9D9D9"/>
                </a:solidFill>
                <a:latin typeface="Open Sauce"/>
                <a:ea typeface="Open Sauce"/>
                <a:cs typeface="Open Sauce"/>
                <a:sym typeface="Open Sauce"/>
              </a:rPr>
              <a:t>1 - Quality-Oriented:</a:t>
            </a:r>
          </a:p>
          <a:p>
            <a:pPr algn="l" marL="407351" indent="-203676" lvl="1">
              <a:lnSpc>
                <a:spcPts val="3358"/>
              </a:lnSpc>
              <a:buFont typeface="Arial"/>
              <a:buChar char="•"/>
            </a:pPr>
            <a:r>
              <a:rPr lang="en-US" sz="1886">
                <a:solidFill>
                  <a:srgbClr val="D9D9D9"/>
                </a:solidFill>
                <a:latin typeface="Open Sauce"/>
                <a:ea typeface="Open Sauce"/>
                <a:cs typeface="Open Sauce"/>
                <a:sym typeface="Open Sauce"/>
              </a:rPr>
              <a:t>Seek durable, long-lasting products.</a:t>
            </a:r>
          </a:p>
          <a:p>
            <a:pPr algn="l">
              <a:lnSpc>
                <a:spcPts val="3358"/>
              </a:lnSpc>
            </a:pPr>
            <a:r>
              <a:rPr lang="en-US" sz="1886">
                <a:solidFill>
                  <a:srgbClr val="D9D9D9"/>
                </a:solidFill>
                <a:latin typeface="Open Sauce"/>
                <a:ea typeface="Open Sauce"/>
                <a:cs typeface="Open Sauce"/>
                <a:sym typeface="Open Sauce"/>
              </a:rPr>
              <a:t>2 - </a:t>
            </a:r>
            <a:r>
              <a:rPr lang="en-US" sz="1886">
                <a:solidFill>
                  <a:srgbClr val="D9D9D9"/>
                </a:solidFill>
                <a:latin typeface="Open Sauce"/>
                <a:ea typeface="Open Sauce"/>
                <a:cs typeface="Open Sauce"/>
                <a:sym typeface="Open Sauce"/>
              </a:rPr>
              <a:t>Cost-Conscious:</a:t>
            </a:r>
          </a:p>
          <a:p>
            <a:pPr algn="l" marL="407351" indent="-203676" lvl="1">
              <a:lnSpc>
                <a:spcPts val="3358"/>
              </a:lnSpc>
              <a:buFont typeface="Arial"/>
              <a:buChar char="•"/>
            </a:pPr>
            <a:r>
              <a:rPr lang="en-US" sz="1886">
                <a:solidFill>
                  <a:srgbClr val="D9D9D9"/>
                </a:solidFill>
                <a:latin typeface="Open Sauce"/>
                <a:ea typeface="Open Sauce"/>
                <a:cs typeface="Open Sauce"/>
                <a:sym typeface="Open Sauce"/>
              </a:rPr>
              <a:t>Look for affordable options with essential features.</a:t>
            </a:r>
          </a:p>
          <a:p>
            <a:pPr algn="l">
              <a:lnSpc>
                <a:spcPts val="1756"/>
              </a:lnSpc>
            </a:pPr>
          </a:p>
        </p:txBody>
      </p:sp>
      <p:sp>
        <p:nvSpPr>
          <p:cNvPr name="TextBox 22" id="22"/>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376" r="0" b="-32179"/>
            </a:stretch>
          </a:blipFill>
        </p:spPr>
      </p:sp>
      <p:grpSp>
        <p:nvGrpSpPr>
          <p:cNvPr name="Group 3" id="3"/>
          <p:cNvGrpSpPr/>
          <p:nvPr/>
        </p:nvGrpSpPr>
        <p:grpSpPr>
          <a:xfrm rot="0">
            <a:off x="4453320" y="1333394"/>
            <a:ext cx="9052290" cy="2027352"/>
            <a:chOff x="0" y="0"/>
            <a:chExt cx="2384142" cy="533953"/>
          </a:xfrm>
        </p:grpSpPr>
        <p:sp>
          <p:nvSpPr>
            <p:cNvPr name="Freeform 4" id="4"/>
            <p:cNvSpPr/>
            <p:nvPr/>
          </p:nvSpPr>
          <p:spPr>
            <a:xfrm flipH="false" flipV="false" rot="0">
              <a:off x="0" y="0"/>
              <a:ext cx="2384142" cy="533953"/>
            </a:xfrm>
            <a:custGeom>
              <a:avLst/>
              <a:gdLst/>
              <a:ahLst/>
              <a:cxnLst/>
              <a:rect r="r" b="b" t="t" l="l"/>
              <a:pathLst>
                <a:path h="533953" w="2384142">
                  <a:moveTo>
                    <a:pt x="43617" y="0"/>
                  </a:moveTo>
                  <a:lnTo>
                    <a:pt x="2340525" y="0"/>
                  </a:lnTo>
                  <a:cubicBezTo>
                    <a:pt x="2352093" y="0"/>
                    <a:pt x="2363187" y="4595"/>
                    <a:pt x="2371367" y="12775"/>
                  </a:cubicBezTo>
                  <a:cubicBezTo>
                    <a:pt x="2379547" y="20955"/>
                    <a:pt x="2384142" y="32049"/>
                    <a:pt x="2384142" y="43617"/>
                  </a:cubicBezTo>
                  <a:lnTo>
                    <a:pt x="2384142" y="490335"/>
                  </a:lnTo>
                  <a:cubicBezTo>
                    <a:pt x="2384142" y="514424"/>
                    <a:pt x="2364614" y="533953"/>
                    <a:pt x="2340525" y="533953"/>
                  </a:cubicBezTo>
                  <a:lnTo>
                    <a:pt x="43617" y="533953"/>
                  </a:lnTo>
                  <a:cubicBezTo>
                    <a:pt x="19528" y="533953"/>
                    <a:pt x="0" y="514424"/>
                    <a:pt x="0" y="490335"/>
                  </a:cubicBezTo>
                  <a:lnTo>
                    <a:pt x="0" y="43617"/>
                  </a:lnTo>
                  <a:cubicBezTo>
                    <a:pt x="0" y="19528"/>
                    <a:pt x="19528" y="0"/>
                    <a:pt x="43617" y="0"/>
                  </a:cubicBezTo>
                  <a:close/>
                </a:path>
              </a:pathLst>
            </a:custGeom>
            <a:solidFill>
              <a:srgbClr val="202226"/>
            </a:solidFill>
          </p:spPr>
        </p:sp>
        <p:sp>
          <p:nvSpPr>
            <p:cNvPr name="TextBox 5" id="5"/>
            <p:cNvSpPr txBox="true"/>
            <p:nvPr/>
          </p:nvSpPr>
          <p:spPr>
            <a:xfrm>
              <a:off x="0" y="-38100"/>
              <a:ext cx="2384142" cy="5720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817235" y="3452728"/>
            <a:ext cx="10965936" cy="6158520"/>
          </a:xfrm>
          <a:custGeom>
            <a:avLst/>
            <a:gdLst/>
            <a:ahLst/>
            <a:cxnLst/>
            <a:rect r="r" b="b" t="t" l="l"/>
            <a:pathLst>
              <a:path h="6158520" w="10965936">
                <a:moveTo>
                  <a:pt x="0" y="0"/>
                </a:moveTo>
                <a:lnTo>
                  <a:pt x="10965936" y="0"/>
                </a:lnTo>
                <a:lnTo>
                  <a:pt x="10965936" y="6158519"/>
                </a:lnTo>
                <a:lnTo>
                  <a:pt x="0" y="6158519"/>
                </a:lnTo>
                <a:lnTo>
                  <a:pt x="0" y="0"/>
                </a:lnTo>
                <a:close/>
              </a:path>
            </a:pathLst>
          </a:custGeom>
          <a:blipFill>
            <a:blip r:embed="rId3"/>
            <a:stretch>
              <a:fillRect l="0" t="0" r="0" b="0"/>
            </a:stretch>
          </a:blipFill>
          <a:ln cap="sq">
            <a:noFill/>
            <a:prstDash val="solid"/>
            <a:miter/>
          </a:ln>
        </p:spPr>
      </p:sp>
      <p:sp>
        <p:nvSpPr>
          <p:cNvPr name="TextBox 7" id="7"/>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12</a:t>
            </a:r>
          </a:p>
        </p:txBody>
      </p:sp>
      <p:sp>
        <p:nvSpPr>
          <p:cNvPr name="TextBox 8" id="8"/>
          <p:cNvSpPr txBox="true"/>
          <p:nvPr/>
        </p:nvSpPr>
        <p:spPr>
          <a:xfrm rot="0">
            <a:off x="4453320" y="1834623"/>
            <a:ext cx="9052290" cy="920117"/>
          </a:xfrm>
          <a:prstGeom prst="rect">
            <a:avLst/>
          </a:prstGeom>
        </p:spPr>
        <p:txBody>
          <a:bodyPr anchor="t" rtlCol="false" tIns="0" lIns="0" bIns="0" rIns="0">
            <a:spAutoFit/>
          </a:bodyPr>
          <a:lstStyle/>
          <a:p>
            <a:pPr algn="ctr">
              <a:lnSpc>
                <a:spcPts val="7559"/>
              </a:lnSpc>
              <a:spcBef>
                <a:spcPct val="0"/>
              </a:spcBef>
            </a:pPr>
            <a:r>
              <a:rPr lang="en-US" sz="5399">
                <a:solidFill>
                  <a:srgbClr val="FFFFFF"/>
                </a:solidFill>
                <a:latin typeface="Open Sans Extra Bold"/>
                <a:ea typeface="Open Sans Extra Bold"/>
                <a:cs typeface="Open Sans Extra Bold"/>
                <a:sym typeface="Open Sans Extra Bold"/>
              </a:rPr>
              <a:t>Competitor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grpSp>
        <p:nvGrpSpPr>
          <p:cNvPr name="Group 3" id="3"/>
          <p:cNvGrpSpPr/>
          <p:nvPr/>
        </p:nvGrpSpPr>
        <p:grpSpPr>
          <a:xfrm rot="0">
            <a:off x="818485" y="1529279"/>
            <a:ext cx="4508506" cy="8486662"/>
            <a:chOff x="0" y="0"/>
            <a:chExt cx="6011342" cy="11315549"/>
          </a:xfrm>
        </p:grpSpPr>
        <p:grpSp>
          <p:nvGrpSpPr>
            <p:cNvPr name="Group 4" id="4"/>
            <p:cNvGrpSpPr/>
            <p:nvPr/>
          </p:nvGrpSpPr>
          <p:grpSpPr>
            <a:xfrm rot="0">
              <a:off x="0" y="0"/>
              <a:ext cx="6011342" cy="11160185"/>
              <a:chOff x="0" y="0"/>
              <a:chExt cx="1260279" cy="2339735"/>
            </a:xfrm>
          </p:grpSpPr>
          <p:sp>
            <p:nvSpPr>
              <p:cNvPr name="Freeform 5" id="5"/>
              <p:cNvSpPr/>
              <p:nvPr/>
            </p:nvSpPr>
            <p:spPr>
              <a:xfrm flipH="false" flipV="false" rot="0">
                <a:off x="0" y="0"/>
                <a:ext cx="1260279" cy="2339735"/>
              </a:xfrm>
              <a:custGeom>
                <a:avLst/>
                <a:gdLst/>
                <a:ahLst/>
                <a:cxnLst/>
                <a:rect r="r" b="b" t="t" l="l"/>
                <a:pathLst>
                  <a:path h="2339735" w="1260279">
                    <a:moveTo>
                      <a:pt x="85996" y="0"/>
                    </a:moveTo>
                    <a:lnTo>
                      <a:pt x="1174283" y="0"/>
                    </a:lnTo>
                    <a:cubicBezTo>
                      <a:pt x="1221777" y="0"/>
                      <a:pt x="1260279" y="38502"/>
                      <a:pt x="1260279" y="85996"/>
                    </a:cubicBezTo>
                    <a:lnTo>
                      <a:pt x="1260279" y="2253739"/>
                    </a:lnTo>
                    <a:cubicBezTo>
                      <a:pt x="1260279" y="2276547"/>
                      <a:pt x="1251219" y="2298420"/>
                      <a:pt x="1235091" y="2314547"/>
                    </a:cubicBezTo>
                    <a:cubicBezTo>
                      <a:pt x="1218964" y="2330675"/>
                      <a:pt x="1197091" y="2339735"/>
                      <a:pt x="1174283" y="2339735"/>
                    </a:cubicBezTo>
                    <a:lnTo>
                      <a:pt x="85996" y="2339735"/>
                    </a:lnTo>
                    <a:cubicBezTo>
                      <a:pt x="63188" y="2339735"/>
                      <a:pt x="41315" y="2330675"/>
                      <a:pt x="25188" y="2314547"/>
                    </a:cubicBezTo>
                    <a:cubicBezTo>
                      <a:pt x="9060" y="2298420"/>
                      <a:pt x="0" y="2276547"/>
                      <a:pt x="0" y="2253739"/>
                    </a:cubicBezTo>
                    <a:lnTo>
                      <a:pt x="0" y="85996"/>
                    </a:lnTo>
                    <a:cubicBezTo>
                      <a:pt x="0" y="63188"/>
                      <a:pt x="9060" y="41315"/>
                      <a:pt x="25188" y="25188"/>
                    </a:cubicBezTo>
                    <a:cubicBezTo>
                      <a:pt x="41315" y="9060"/>
                      <a:pt x="63188" y="0"/>
                      <a:pt x="85996" y="0"/>
                    </a:cubicBezTo>
                    <a:close/>
                  </a:path>
                </a:pathLst>
              </a:custGeom>
              <a:solidFill>
                <a:srgbClr val="202226"/>
              </a:solidFill>
            </p:spPr>
          </p:sp>
          <p:sp>
            <p:nvSpPr>
              <p:cNvPr name="TextBox 6" id="6"/>
              <p:cNvSpPr txBox="true"/>
              <p:nvPr/>
            </p:nvSpPr>
            <p:spPr>
              <a:xfrm>
                <a:off x="0" y="-38100"/>
                <a:ext cx="1260279" cy="237783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4808528" y="327767"/>
              <a:ext cx="734462" cy="769808"/>
              <a:chOff x="0" y="0"/>
              <a:chExt cx="775480" cy="812800"/>
            </a:xfrm>
          </p:grpSpPr>
          <p:sp>
            <p:nvSpPr>
              <p:cNvPr name="Freeform 8" id="8"/>
              <p:cNvSpPr/>
              <p:nvPr/>
            </p:nvSpPr>
            <p:spPr>
              <a:xfrm flipH="false" flipV="false" rot="0">
                <a:off x="0" y="0"/>
                <a:ext cx="775480" cy="812800"/>
              </a:xfrm>
              <a:custGeom>
                <a:avLst/>
                <a:gdLst/>
                <a:ahLst/>
                <a:cxnLst/>
                <a:rect r="r" b="b" t="t" l="l"/>
                <a:pathLst>
                  <a:path h="812800" w="775480">
                    <a:moveTo>
                      <a:pt x="387740" y="0"/>
                    </a:moveTo>
                    <a:cubicBezTo>
                      <a:pt x="173597" y="0"/>
                      <a:pt x="0" y="181951"/>
                      <a:pt x="0" y="406400"/>
                    </a:cubicBezTo>
                    <a:cubicBezTo>
                      <a:pt x="0" y="630849"/>
                      <a:pt x="173597" y="812800"/>
                      <a:pt x="387740" y="812800"/>
                    </a:cubicBezTo>
                    <a:cubicBezTo>
                      <a:pt x="601883" y="812800"/>
                      <a:pt x="775480" y="630849"/>
                      <a:pt x="775480" y="406400"/>
                    </a:cubicBezTo>
                    <a:cubicBezTo>
                      <a:pt x="775480" y="181951"/>
                      <a:pt x="601883" y="0"/>
                      <a:pt x="387740" y="0"/>
                    </a:cubicBezTo>
                    <a:close/>
                  </a:path>
                </a:pathLst>
              </a:custGeom>
              <a:solidFill>
                <a:srgbClr val="F9FF6D"/>
              </a:solidFill>
            </p:spPr>
          </p:sp>
          <p:sp>
            <p:nvSpPr>
              <p:cNvPr name="TextBox 9" id="9"/>
              <p:cNvSpPr txBox="true"/>
              <p:nvPr/>
            </p:nvSpPr>
            <p:spPr>
              <a:xfrm>
                <a:off x="72701" y="38100"/>
                <a:ext cx="630078"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507252" y="261092"/>
              <a:ext cx="2912846" cy="753515"/>
            </a:xfrm>
            <a:prstGeom prst="rect">
              <a:avLst/>
            </a:prstGeom>
          </p:spPr>
          <p:txBody>
            <a:bodyPr anchor="t" rtlCol="false" tIns="0" lIns="0" bIns="0" rIns="0">
              <a:spAutoFit/>
            </a:bodyPr>
            <a:lstStyle/>
            <a:p>
              <a:pPr algn="l">
                <a:lnSpc>
                  <a:spcPts val="4748"/>
                </a:lnSpc>
              </a:pPr>
              <a:r>
                <a:rPr lang="en-US" sz="3391" i="true" b="true">
                  <a:solidFill>
                    <a:srgbClr val="FCFCFC"/>
                  </a:solidFill>
                  <a:latin typeface="Open Sauce Bold Italics"/>
                  <a:ea typeface="Open Sauce Bold Italics"/>
                  <a:cs typeface="Open Sauce Bold Italics"/>
                  <a:sym typeface="Open Sauce Bold Italics"/>
                </a:rPr>
                <a:t>Strengths</a:t>
              </a:r>
            </a:p>
          </p:txBody>
        </p:sp>
        <p:sp>
          <p:nvSpPr>
            <p:cNvPr name="TextBox 11" id="11"/>
            <p:cNvSpPr txBox="true"/>
            <p:nvPr/>
          </p:nvSpPr>
          <p:spPr>
            <a:xfrm rot="0">
              <a:off x="214403" y="1850756"/>
              <a:ext cx="5582535" cy="9464793"/>
            </a:xfrm>
            <a:prstGeom prst="rect">
              <a:avLst/>
            </a:prstGeom>
          </p:spPr>
          <p:txBody>
            <a:bodyPr anchor="t" rtlCol="false" tIns="0" lIns="0" bIns="0" rIns="0">
              <a:spAutoFit/>
            </a:bodyPr>
            <a:lstStyle/>
            <a:p>
              <a:pPr algn="ctr">
                <a:lnSpc>
                  <a:spcPts val="2939"/>
                </a:lnSpc>
              </a:pPr>
              <a:r>
                <a:rPr lang="en-US" sz="1651" spc="69">
                  <a:solidFill>
                    <a:srgbClr val="D9D9D9"/>
                  </a:solidFill>
                  <a:latin typeface="Open Sauce"/>
                  <a:ea typeface="Open Sauce"/>
                  <a:cs typeface="Open Sauce"/>
                  <a:sym typeface="Open Sauce"/>
                </a:rPr>
                <a:t>1 - Strong follower engagement: This indicates a dedicated and interested audience, </a:t>
              </a:r>
              <a:r>
                <a:rPr lang="en-US" sz="1651" spc="69">
                  <a:solidFill>
                    <a:srgbClr val="D9D9D9"/>
                  </a:solidFill>
                  <a:latin typeface="Open Sauce"/>
                  <a:ea typeface="Open Sauce"/>
                  <a:cs typeface="Open Sauce"/>
                  <a:sym typeface="Open Sauce"/>
                </a:rPr>
                <a:t>which is positive for building brand recognition and boosting sales.</a:t>
              </a:r>
            </a:p>
            <a:p>
              <a:pPr algn="ctr">
                <a:lnSpc>
                  <a:spcPts val="3124"/>
                </a:lnSpc>
              </a:pPr>
              <a:r>
                <a:rPr lang="en-US" sz="1755" spc="73">
                  <a:solidFill>
                    <a:srgbClr val="D9D9D9"/>
                  </a:solidFill>
                  <a:latin typeface="Open Sauce"/>
                  <a:ea typeface="Open Sauce"/>
                  <a:cs typeface="Open Sauce"/>
                  <a:sym typeface="Open Sauce"/>
                </a:rPr>
                <a:t>2 - Continuous publishing of existing offers, especially for grills</a:t>
              </a:r>
            </a:p>
            <a:p>
              <a:pPr algn="ctr">
                <a:lnSpc>
                  <a:spcPts val="3124"/>
                </a:lnSpc>
              </a:pPr>
              <a:r>
                <a:rPr lang="en-US" sz="1755" spc="73">
                  <a:solidFill>
                    <a:srgbClr val="D9D9D9"/>
                  </a:solidFill>
                  <a:latin typeface="Open Sauce"/>
                  <a:ea typeface="Open Sauce"/>
                  <a:cs typeface="Open Sauce"/>
                  <a:sym typeface="Open Sauce"/>
                </a:rPr>
                <a:t>Non-continuous for continuous deployment of the magic saw.</a:t>
              </a:r>
            </a:p>
            <a:p>
              <a:pPr algn="ctr">
                <a:lnSpc>
                  <a:spcPts val="3124"/>
                </a:lnSpc>
              </a:pPr>
              <a:r>
                <a:rPr lang="en-US" sz="1755" spc="73">
                  <a:solidFill>
                    <a:srgbClr val="D9D9D9"/>
                  </a:solidFill>
                  <a:latin typeface="Open Sauce"/>
                  <a:ea typeface="Open Sauce"/>
                  <a:cs typeface="Open Sauce"/>
                  <a:sym typeface="Open Sauce"/>
                </a:rPr>
                <a:t>3  - 3 years warranty- present on snapshat / instagram / tiktok / youtube (not active).</a:t>
              </a:r>
            </a:p>
            <a:p>
              <a:pPr algn="ctr">
                <a:lnSpc>
                  <a:spcPts val="3124"/>
                </a:lnSpc>
              </a:pPr>
              <a:r>
                <a:rPr lang="en-US" sz="1755" spc="73">
                  <a:solidFill>
                    <a:srgbClr val="D9D9D9"/>
                  </a:solidFill>
                  <a:latin typeface="Open Sauce"/>
                  <a:ea typeface="Open Sauce"/>
                  <a:cs typeface="Open Sauce"/>
                  <a:sym typeface="Open Sauce"/>
                </a:rPr>
                <a:t>4 - Respond and replay to all comments to increase followers and sales.</a:t>
              </a:r>
            </a:p>
            <a:p>
              <a:pPr algn="ctr">
                <a:lnSpc>
                  <a:spcPts val="2715"/>
                </a:lnSpc>
              </a:pPr>
            </a:p>
            <a:p>
              <a:pPr algn="ctr">
                <a:lnSpc>
                  <a:spcPts val="2715"/>
                </a:lnSpc>
              </a:pPr>
            </a:p>
            <a:p>
              <a:pPr algn="l">
                <a:lnSpc>
                  <a:spcPts val="2715"/>
                </a:lnSpc>
              </a:pPr>
            </a:p>
            <a:p>
              <a:pPr algn="l">
                <a:lnSpc>
                  <a:spcPts val="2715"/>
                </a:lnSpc>
              </a:pPr>
            </a:p>
          </p:txBody>
        </p:sp>
        <p:sp>
          <p:nvSpPr>
            <p:cNvPr name="AutoShape 12" id="12"/>
            <p:cNvSpPr/>
            <p:nvPr/>
          </p:nvSpPr>
          <p:spPr>
            <a:xfrm>
              <a:off x="544538" y="1300325"/>
              <a:ext cx="4586238" cy="0"/>
            </a:xfrm>
            <a:prstGeom prst="line">
              <a:avLst/>
            </a:prstGeom>
            <a:ln cap="flat" w="13250">
              <a:solidFill>
                <a:srgbClr val="FCFCFC">
                  <a:alpha val="49804"/>
                </a:srgbClr>
              </a:solidFill>
              <a:prstDash val="solid"/>
              <a:headEnd type="none" len="sm" w="sm"/>
              <a:tailEnd type="none" len="sm" w="sm"/>
            </a:ln>
          </p:spPr>
        </p:sp>
      </p:grpSp>
      <p:grpSp>
        <p:nvGrpSpPr>
          <p:cNvPr name="Group 13" id="13"/>
          <p:cNvGrpSpPr/>
          <p:nvPr/>
        </p:nvGrpSpPr>
        <p:grpSpPr>
          <a:xfrm rot="0">
            <a:off x="11952124" y="1335658"/>
            <a:ext cx="4489060" cy="8446405"/>
            <a:chOff x="0" y="0"/>
            <a:chExt cx="5985413" cy="11261873"/>
          </a:xfrm>
        </p:grpSpPr>
        <p:grpSp>
          <p:nvGrpSpPr>
            <p:cNvPr name="Group 14" id="14"/>
            <p:cNvGrpSpPr/>
            <p:nvPr/>
          </p:nvGrpSpPr>
          <p:grpSpPr>
            <a:xfrm rot="0">
              <a:off x="0" y="0"/>
              <a:ext cx="5985413" cy="11261873"/>
              <a:chOff x="0" y="0"/>
              <a:chExt cx="1273817" cy="2396755"/>
            </a:xfrm>
          </p:grpSpPr>
          <p:sp>
            <p:nvSpPr>
              <p:cNvPr name="Freeform 15" id="15"/>
              <p:cNvSpPr/>
              <p:nvPr/>
            </p:nvSpPr>
            <p:spPr>
              <a:xfrm flipH="false" flipV="false" rot="0">
                <a:off x="0" y="0"/>
                <a:ext cx="1273817" cy="2396755"/>
              </a:xfrm>
              <a:custGeom>
                <a:avLst/>
                <a:gdLst/>
                <a:ahLst/>
                <a:cxnLst/>
                <a:rect r="r" b="b" t="t" l="l"/>
                <a:pathLst>
                  <a:path h="2396755" w="1273817">
                    <a:moveTo>
                      <a:pt x="85082" y="0"/>
                    </a:moveTo>
                    <a:lnTo>
                      <a:pt x="1188735" y="0"/>
                    </a:lnTo>
                    <a:cubicBezTo>
                      <a:pt x="1211300" y="0"/>
                      <a:pt x="1232941" y="8964"/>
                      <a:pt x="1248897" y="24920"/>
                    </a:cubicBezTo>
                    <a:cubicBezTo>
                      <a:pt x="1264853" y="40876"/>
                      <a:pt x="1273817" y="62517"/>
                      <a:pt x="1273817" y="85082"/>
                    </a:cubicBezTo>
                    <a:lnTo>
                      <a:pt x="1273817" y="2311673"/>
                    </a:lnTo>
                    <a:cubicBezTo>
                      <a:pt x="1273817" y="2358662"/>
                      <a:pt x="1235725" y="2396755"/>
                      <a:pt x="1188735" y="2396755"/>
                    </a:cubicBezTo>
                    <a:lnTo>
                      <a:pt x="85082" y="2396755"/>
                    </a:lnTo>
                    <a:cubicBezTo>
                      <a:pt x="62517" y="2396755"/>
                      <a:pt x="40876" y="2387791"/>
                      <a:pt x="24920" y="2371835"/>
                    </a:cubicBezTo>
                    <a:cubicBezTo>
                      <a:pt x="8964" y="2355879"/>
                      <a:pt x="0" y="2334238"/>
                      <a:pt x="0" y="2311673"/>
                    </a:cubicBezTo>
                    <a:lnTo>
                      <a:pt x="0" y="85082"/>
                    </a:lnTo>
                    <a:cubicBezTo>
                      <a:pt x="0" y="38092"/>
                      <a:pt x="38092" y="0"/>
                      <a:pt x="85082" y="0"/>
                    </a:cubicBezTo>
                    <a:close/>
                  </a:path>
                </a:pathLst>
              </a:custGeom>
              <a:solidFill>
                <a:srgbClr val="DEDEDE"/>
              </a:solidFill>
            </p:spPr>
          </p:sp>
          <p:sp>
            <p:nvSpPr>
              <p:cNvPr name="TextBox 16" id="16"/>
              <p:cNvSpPr txBox="true"/>
              <p:nvPr/>
            </p:nvSpPr>
            <p:spPr>
              <a:xfrm>
                <a:off x="0" y="-38100"/>
                <a:ext cx="1273817" cy="243485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4964867" y="322885"/>
              <a:ext cx="758342" cy="75834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226"/>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415459" y="334145"/>
              <a:ext cx="3751502" cy="665349"/>
            </a:xfrm>
            <a:prstGeom prst="rect">
              <a:avLst/>
            </a:prstGeom>
          </p:spPr>
          <p:txBody>
            <a:bodyPr anchor="t" rtlCol="false" tIns="0" lIns="0" bIns="0" rIns="0">
              <a:spAutoFit/>
            </a:bodyPr>
            <a:lstStyle/>
            <a:p>
              <a:pPr algn="l">
                <a:lnSpc>
                  <a:spcPts val="4257"/>
                </a:lnSpc>
              </a:pPr>
              <a:r>
                <a:rPr lang="en-US" sz="3041" i="true" b="true">
                  <a:solidFill>
                    <a:srgbClr val="202226"/>
                  </a:solidFill>
                  <a:latin typeface="Open Sauce Bold Italics"/>
                  <a:ea typeface="Open Sauce Bold Italics"/>
                  <a:cs typeface="Open Sauce Bold Italics"/>
                  <a:sym typeface="Open Sauce Bold Italics"/>
                </a:rPr>
                <a:t>Buyer journey</a:t>
              </a:r>
            </a:p>
          </p:txBody>
        </p:sp>
        <p:sp>
          <p:nvSpPr>
            <p:cNvPr name="AutoShape 21" id="21"/>
            <p:cNvSpPr/>
            <p:nvPr/>
          </p:nvSpPr>
          <p:spPr>
            <a:xfrm>
              <a:off x="608689" y="1284191"/>
              <a:ext cx="4735349" cy="0"/>
            </a:xfrm>
            <a:prstGeom prst="line">
              <a:avLst/>
            </a:prstGeom>
            <a:ln cap="flat" w="13053">
              <a:solidFill>
                <a:srgbClr val="202226">
                  <a:alpha val="49804"/>
                </a:srgbClr>
              </a:solidFill>
              <a:prstDash val="solid"/>
              <a:headEnd type="none" len="sm" w="sm"/>
              <a:tailEnd type="none" len="sm" w="sm"/>
            </a:ln>
          </p:spPr>
        </p:sp>
        <p:sp>
          <p:nvSpPr>
            <p:cNvPr name="TextBox 22" id="22"/>
            <p:cNvSpPr txBox="true"/>
            <p:nvPr/>
          </p:nvSpPr>
          <p:spPr>
            <a:xfrm rot="0">
              <a:off x="221374" y="1441003"/>
              <a:ext cx="5764039" cy="9632168"/>
            </a:xfrm>
            <a:prstGeom prst="rect">
              <a:avLst/>
            </a:prstGeom>
          </p:spPr>
          <p:txBody>
            <a:bodyPr anchor="t" rtlCol="false" tIns="0" lIns="0" bIns="0" rIns="0">
              <a:spAutoFit/>
            </a:bodyPr>
            <a:lstStyle/>
            <a:p>
              <a:pPr algn="l">
                <a:lnSpc>
                  <a:spcPts val="3496"/>
                </a:lnSpc>
              </a:pPr>
              <a:r>
                <a:rPr lang="en-US" sz="1730" spc="136">
                  <a:solidFill>
                    <a:srgbClr val="000000"/>
                  </a:solidFill>
                  <a:latin typeface="Open Sauce"/>
                  <a:ea typeface="Open Sauce"/>
                  <a:cs typeface="Open Sauce"/>
                  <a:sym typeface="Open Sauce"/>
                </a:rPr>
                <a:t>Awareness and interest stage: </a:t>
              </a:r>
            </a:p>
            <a:p>
              <a:pPr algn="l">
                <a:lnSpc>
                  <a:spcPts val="3496"/>
                </a:lnSpc>
              </a:pPr>
              <a:r>
                <a:rPr lang="en-US" sz="1730" spc="136">
                  <a:solidFill>
                    <a:srgbClr val="000000"/>
                  </a:solidFill>
                  <a:latin typeface="Open Sauce"/>
                  <a:ea typeface="Open Sauce"/>
                  <a:cs typeface="Open Sauce"/>
                  <a:sym typeface="Open Sauce"/>
                </a:rPr>
                <a:t>give advices around the presence of the product in home and then buyer ask information about the product then buy with offer.</a:t>
              </a:r>
            </a:p>
            <a:p>
              <a:pPr algn="l">
                <a:lnSpc>
                  <a:spcPts val="3496"/>
                </a:lnSpc>
              </a:pPr>
            </a:p>
            <a:p>
              <a:pPr algn="l" marL="373691" indent="-186845" lvl="1">
                <a:lnSpc>
                  <a:spcPts val="3496"/>
                </a:lnSpc>
                <a:buFont typeface="Arial"/>
                <a:buChar char="•"/>
              </a:pPr>
              <a:r>
                <a:rPr lang="en-US" sz="1730" spc="136">
                  <a:solidFill>
                    <a:srgbClr val="000000"/>
                  </a:solidFill>
                  <a:latin typeface="Open Sauce"/>
                  <a:ea typeface="Open Sauce"/>
                  <a:cs typeface="Open Sauce"/>
                  <a:sym typeface="Open Sauce"/>
                </a:rPr>
                <a:t>Having only one size reduces the chances of sales and comments on the platform.</a:t>
              </a:r>
            </a:p>
            <a:p>
              <a:pPr algn="l">
                <a:lnSpc>
                  <a:spcPts val="2984"/>
                </a:lnSpc>
              </a:pPr>
            </a:p>
            <a:p>
              <a:pPr algn="l">
                <a:lnSpc>
                  <a:spcPts val="2984"/>
                </a:lnSpc>
              </a:pPr>
            </a:p>
            <a:p>
              <a:pPr algn="l">
                <a:lnSpc>
                  <a:spcPts val="2984"/>
                </a:lnSpc>
              </a:pPr>
            </a:p>
            <a:p>
              <a:pPr algn="l">
                <a:lnSpc>
                  <a:spcPts val="2984"/>
                </a:lnSpc>
              </a:pPr>
            </a:p>
            <a:p>
              <a:pPr algn="l">
                <a:lnSpc>
                  <a:spcPts val="2984"/>
                </a:lnSpc>
              </a:pPr>
            </a:p>
            <a:p>
              <a:pPr algn="l">
                <a:lnSpc>
                  <a:spcPts val="2984"/>
                </a:lnSpc>
              </a:pPr>
            </a:p>
            <a:p>
              <a:pPr algn="l">
                <a:lnSpc>
                  <a:spcPts val="2984"/>
                </a:lnSpc>
              </a:pPr>
            </a:p>
            <a:p>
              <a:pPr algn="l">
                <a:lnSpc>
                  <a:spcPts val="2984"/>
                </a:lnSpc>
              </a:pPr>
            </a:p>
            <a:p>
              <a:pPr algn="l">
                <a:lnSpc>
                  <a:spcPts val="2984"/>
                </a:lnSpc>
              </a:pPr>
            </a:p>
          </p:txBody>
        </p:sp>
      </p:grpSp>
      <p:grpSp>
        <p:nvGrpSpPr>
          <p:cNvPr name="Group 23" id="23"/>
          <p:cNvGrpSpPr/>
          <p:nvPr/>
        </p:nvGrpSpPr>
        <p:grpSpPr>
          <a:xfrm rot="0">
            <a:off x="6393791" y="1529279"/>
            <a:ext cx="4489060" cy="8252784"/>
            <a:chOff x="0" y="0"/>
            <a:chExt cx="5985413" cy="11003712"/>
          </a:xfrm>
        </p:grpSpPr>
        <p:grpSp>
          <p:nvGrpSpPr>
            <p:cNvPr name="Group 24" id="24"/>
            <p:cNvGrpSpPr/>
            <p:nvPr/>
          </p:nvGrpSpPr>
          <p:grpSpPr>
            <a:xfrm rot="0">
              <a:off x="0" y="0"/>
              <a:ext cx="5919624" cy="11003712"/>
              <a:chOff x="0" y="0"/>
              <a:chExt cx="1259816" cy="2341813"/>
            </a:xfrm>
          </p:grpSpPr>
          <p:sp>
            <p:nvSpPr>
              <p:cNvPr name="Freeform 25" id="25"/>
              <p:cNvSpPr/>
              <p:nvPr/>
            </p:nvSpPr>
            <p:spPr>
              <a:xfrm flipH="false" flipV="false" rot="0">
                <a:off x="0" y="0"/>
                <a:ext cx="1259816" cy="2341813"/>
              </a:xfrm>
              <a:custGeom>
                <a:avLst/>
                <a:gdLst/>
                <a:ahLst/>
                <a:cxnLst/>
                <a:rect r="r" b="b" t="t" l="l"/>
                <a:pathLst>
                  <a:path h="2341813" w="1259816">
                    <a:moveTo>
                      <a:pt x="86027" y="0"/>
                    </a:moveTo>
                    <a:lnTo>
                      <a:pt x="1173789" y="0"/>
                    </a:lnTo>
                    <a:cubicBezTo>
                      <a:pt x="1196604" y="0"/>
                      <a:pt x="1218486" y="9064"/>
                      <a:pt x="1234619" y="25197"/>
                    </a:cubicBezTo>
                    <a:cubicBezTo>
                      <a:pt x="1250752" y="41330"/>
                      <a:pt x="1259816" y="63211"/>
                      <a:pt x="1259816" y="86027"/>
                    </a:cubicBezTo>
                    <a:lnTo>
                      <a:pt x="1259816" y="2255785"/>
                    </a:lnTo>
                    <a:cubicBezTo>
                      <a:pt x="1259816" y="2278601"/>
                      <a:pt x="1250752" y="2300483"/>
                      <a:pt x="1234619" y="2316616"/>
                    </a:cubicBezTo>
                    <a:cubicBezTo>
                      <a:pt x="1218486" y="2332749"/>
                      <a:pt x="1196604" y="2341813"/>
                      <a:pt x="1173789" y="2341813"/>
                    </a:cubicBezTo>
                    <a:lnTo>
                      <a:pt x="86027" y="2341813"/>
                    </a:lnTo>
                    <a:cubicBezTo>
                      <a:pt x="38516" y="2341813"/>
                      <a:pt x="0" y="2303297"/>
                      <a:pt x="0" y="2255785"/>
                    </a:cubicBezTo>
                    <a:lnTo>
                      <a:pt x="0" y="86027"/>
                    </a:lnTo>
                    <a:cubicBezTo>
                      <a:pt x="0" y="38516"/>
                      <a:pt x="38516" y="0"/>
                      <a:pt x="86027" y="0"/>
                    </a:cubicBezTo>
                    <a:close/>
                  </a:path>
                </a:pathLst>
              </a:custGeom>
              <a:solidFill>
                <a:srgbClr val="DEDEDE"/>
              </a:solidFill>
            </p:spPr>
          </p:sp>
          <p:sp>
            <p:nvSpPr>
              <p:cNvPr name="TextBox 26" id="26"/>
              <p:cNvSpPr txBox="true"/>
              <p:nvPr/>
            </p:nvSpPr>
            <p:spPr>
              <a:xfrm>
                <a:off x="0" y="-38100"/>
                <a:ext cx="1259816" cy="2379913"/>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4873821" y="322885"/>
              <a:ext cx="758342" cy="75834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226"/>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0" id="30"/>
            <p:cNvSpPr txBox="true"/>
            <p:nvPr/>
          </p:nvSpPr>
          <p:spPr>
            <a:xfrm rot="0">
              <a:off x="415459" y="256210"/>
              <a:ext cx="3751502" cy="743284"/>
            </a:xfrm>
            <a:prstGeom prst="rect">
              <a:avLst/>
            </a:prstGeom>
          </p:spPr>
          <p:txBody>
            <a:bodyPr anchor="t" rtlCol="false" tIns="0" lIns="0" bIns="0" rIns="0">
              <a:spAutoFit/>
            </a:bodyPr>
            <a:lstStyle/>
            <a:p>
              <a:pPr algn="l">
                <a:lnSpc>
                  <a:spcPts val="4677"/>
                </a:lnSpc>
              </a:pPr>
              <a:r>
                <a:rPr lang="en-US" sz="3341" i="true" b="true">
                  <a:solidFill>
                    <a:srgbClr val="202226"/>
                  </a:solidFill>
                  <a:latin typeface="Open Sauce Bold Italics"/>
                  <a:ea typeface="Open Sauce Bold Italics"/>
                  <a:cs typeface="Open Sauce Bold Italics"/>
                  <a:sym typeface="Open Sauce Bold Italics"/>
                </a:rPr>
                <a:t>Weaknesses</a:t>
              </a:r>
            </a:p>
          </p:txBody>
        </p:sp>
        <p:sp>
          <p:nvSpPr>
            <p:cNvPr name="TextBox 31" id="31"/>
            <p:cNvSpPr txBox="true"/>
            <p:nvPr/>
          </p:nvSpPr>
          <p:spPr>
            <a:xfrm rot="0">
              <a:off x="221374" y="1648046"/>
              <a:ext cx="5764039" cy="7554848"/>
            </a:xfrm>
            <a:prstGeom prst="rect">
              <a:avLst/>
            </a:prstGeom>
          </p:spPr>
          <p:txBody>
            <a:bodyPr anchor="t" rtlCol="false" tIns="0" lIns="0" bIns="0" rIns="0">
              <a:spAutoFit/>
            </a:bodyPr>
            <a:lstStyle/>
            <a:p>
              <a:pPr algn="ctr">
                <a:lnSpc>
                  <a:spcPts val="4485"/>
                </a:lnSpc>
              </a:pPr>
              <a:r>
                <a:rPr lang="en-US" sz="1830">
                  <a:solidFill>
                    <a:srgbClr val="000000"/>
                  </a:solidFill>
                  <a:latin typeface="Open Sauce"/>
                  <a:ea typeface="Open Sauce"/>
                  <a:cs typeface="Open Sauce"/>
                  <a:sym typeface="Open Sauce"/>
                </a:rPr>
                <a:t>1 - Non-continuous for continuous deployment of the magic saw.</a:t>
              </a:r>
            </a:p>
            <a:p>
              <a:pPr algn="ctr">
                <a:lnSpc>
                  <a:spcPts val="4485"/>
                </a:lnSpc>
              </a:pPr>
              <a:r>
                <a:rPr lang="en-US" sz="1830">
                  <a:solidFill>
                    <a:srgbClr val="000000"/>
                  </a:solidFill>
                  <a:latin typeface="Open Sauce"/>
                  <a:ea typeface="Open Sauce"/>
                  <a:cs typeface="Open Sauce"/>
                  <a:sym typeface="Open Sauce"/>
                </a:rPr>
                <a:t>2 - There is only one size, one meter, and only 900 pounds </a:t>
              </a:r>
              <a:r>
                <a:rPr lang="en-US" sz="1830">
                  <a:solidFill>
                    <a:srgbClr val="000000"/>
                  </a:solidFill>
                  <a:latin typeface="Open Sauce"/>
                  <a:ea typeface="Open Sauce"/>
                  <a:cs typeface="Open Sauce"/>
                  <a:sym typeface="Open Sauce"/>
                </a:rPr>
                <a:t>Irregular</a:t>
              </a:r>
            </a:p>
            <a:p>
              <a:pPr algn="ctr">
                <a:lnSpc>
                  <a:spcPts val="4485"/>
                </a:lnSpc>
              </a:pPr>
              <a:r>
                <a:rPr lang="en-US" sz="1830">
                  <a:solidFill>
                    <a:srgbClr val="000000"/>
                  </a:solidFill>
                  <a:latin typeface="Open Sauce"/>
                  <a:ea typeface="Open Sauce"/>
                  <a:cs typeface="Open Sauce"/>
                  <a:sym typeface="Open Sauce"/>
                </a:rPr>
                <a:t> posts on magic rack .</a:t>
              </a:r>
            </a:p>
            <a:p>
              <a:pPr algn="l">
                <a:lnSpc>
                  <a:spcPts val="3962"/>
                </a:lnSpc>
              </a:pPr>
            </a:p>
            <a:p>
              <a:pPr algn="l">
                <a:lnSpc>
                  <a:spcPts val="3962"/>
                </a:lnSpc>
              </a:pPr>
            </a:p>
            <a:p>
              <a:pPr algn="l">
                <a:lnSpc>
                  <a:spcPts val="3962"/>
                </a:lnSpc>
              </a:pPr>
            </a:p>
            <a:p>
              <a:pPr algn="l">
                <a:lnSpc>
                  <a:spcPts val="3962"/>
                </a:lnSpc>
              </a:pPr>
            </a:p>
            <a:p>
              <a:pPr algn="l">
                <a:lnSpc>
                  <a:spcPts val="3962"/>
                </a:lnSpc>
              </a:pPr>
            </a:p>
            <a:p>
              <a:pPr algn="l">
                <a:lnSpc>
                  <a:spcPts val="3962"/>
                </a:lnSpc>
              </a:pPr>
            </a:p>
          </p:txBody>
        </p:sp>
        <p:sp>
          <p:nvSpPr>
            <p:cNvPr name="AutoShape 32" id="32"/>
            <p:cNvSpPr/>
            <p:nvPr/>
          </p:nvSpPr>
          <p:spPr>
            <a:xfrm>
              <a:off x="533175" y="1264667"/>
              <a:ext cx="4517924" cy="0"/>
            </a:xfrm>
            <a:prstGeom prst="line">
              <a:avLst/>
            </a:prstGeom>
            <a:ln cap="flat" w="13053">
              <a:solidFill>
                <a:srgbClr val="000000">
                  <a:alpha val="49804"/>
                </a:srgbClr>
              </a:solidFill>
              <a:prstDash val="solid"/>
              <a:headEnd type="none" len="sm" w="sm"/>
              <a:tailEnd type="none" len="sm" w="sm"/>
            </a:ln>
          </p:spPr>
        </p:sp>
      </p:grpSp>
      <p:sp>
        <p:nvSpPr>
          <p:cNvPr name="Freeform 33" id="33"/>
          <p:cNvSpPr/>
          <p:nvPr/>
        </p:nvSpPr>
        <p:spPr>
          <a:xfrm flipH="false" flipV="false" rot="0">
            <a:off x="16119880" y="-293454"/>
            <a:ext cx="2072314" cy="1630931"/>
          </a:xfrm>
          <a:custGeom>
            <a:avLst/>
            <a:gdLst/>
            <a:ahLst/>
            <a:cxnLst/>
            <a:rect r="r" b="b" t="t" l="l"/>
            <a:pathLst>
              <a:path h="1630931" w="2072314">
                <a:moveTo>
                  <a:pt x="0" y="0"/>
                </a:moveTo>
                <a:lnTo>
                  <a:pt x="2072314" y="0"/>
                </a:lnTo>
                <a:lnTo>
                  <a:pt x="2072314" y="1630930"/>
                </a:lnTo>
                <a:lnTo>
                  <a:pt x="0" y="1630930"/>
                </a:lnTo>
                <a:lnTo>
                  <a:pt x="0" y="0"/>
                </a:lnTo>
                <a:close/>
              </a:path>
            </a:pathLst>
          </a:custGeom>
          <a:blipFill>
            <a:blip r:embed="rId3"/>
            <a:stretch>
              <a:fillRect l="0" t="-1194" r="0" b="-25869"/>
            </a:stretch>
          </a:blipFill>
        </p:spPr>
      </p:sp>
      <p:sp>
        <p:nvSpPr>
          <p:cNvPr name="TextBox 34" id="34"/>
          <p:cNvSpPr txBox="true"/>
          <p:nvPr/>
        </p:nvSpPr>
        <p:spPr>
          <a:xfrm rot="0">
            <a:off x="320753" y="312580"/>
            <a:ext cx="15138303" cy="1024897"/>
          </a:xfrm>
          <a:prstGeom prst="rect">
            <a:avLst/>
          </a:prstGeom>
        </p:spPr>
        <p:txBody>
          <a:bodyPr anchor="t" rtlCol="false" tIns="0" lIns="0" bIns="0" rIns="0">
            <a:spAutoFit/>
          </a:bodyPr>
          <a:lstStyle/>
          <a:p>
            <a:pPr algn="l">
              <a:lnSpc>
                <a:spcPts val="7920"/>
              </a:lnSpc>
            </a:pPr>
            <a:r>
              <a:rPr lang="en-US" sz="7200" spc="1353">
                <a:solidFill>
                  <a:srgbClr val="202226"/>
                </a:solidFill>
                <a:latin typeface="Cooper BT Light"/>
                <a:ea typeface="Cooper BT Light"/>
                <a:cs typeface="Cooper BT Light"/>
                <a:sym typeface="Cooper BT Light"/>
              </a:rPr>
              <a:t>Competitor1(farhan steel)</a:t>
            </a:r>
          </a:p>
        </p:txBody>
      </p:sp>
      <p:sp>
        <p:nvSpPr>
          <p:cNvPr name="TextBox 35" id="35"/>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grpSp>
        <p:nvGrpSpPr>
          <p:cNvPr name="Group 3" id="3"/>
          <p:cNvGrpSpPr/>
          <p:nvPr/>
        </p:nvGrpSpPr>
        <p:grpSpPr>
          <a:xfrm rot="0">
            <a:off x="818485" y="1529279"/>
            <a:ext cx="4508506" cy="8370139"/>
            <a:chOff x="0" y="0"/>
            <a:chExt cx="1260279" cy="2339735"/>
          </a:xfrm>
        </p:grpSpPr>
        <p:sp>
          <p:nvSpPr>
            <p:cNvPr name="Freeform 4" id="4"/>
            <p:cNvSpPr/>
            <p:nvPr/>
          </p:nvSpPr>
          <p:spPr>
            <a:xfrm flipH="false" flipV="false" rot="0">
              <a:off x="0" y="0"/>
              <a:ext cx="1260279" cy="2339735"/>
            </a:xfrm>
            <a:custGeom>
              <a:avLst/>
              <a:gdLst/>
              <a:ahLst/>
              <a:cxnLst/>
              <a:rect r="r" b="b" t="t" l="l"/>
              <a:pathLst>
                <a:path h="2339735" w="1260279">
                  <a:moveTo>
                    <a:pt x="82425" y="0"/>
                  </a:moveTo>
                  <a:lnTo>
                    <a:pt x="1177854" y="0"/>
                  </a:lnTo>
                  <a:cubicBezTo>
                    <a:pt x="1223376" y="0"/>
                    <a:pt x="1260279" y="36903"/>
                    <a:pt x="1260279" y="82425"/>
                  </a:cubicBezTo>
                  <a:lnTo>
                    <a:pt x="1260279" y="2257310"/>
                  </a:lnTo>
                  <a:cubicBezTo>
                    <a:pt x="1260279" y="2279171"/>
                    <a:pt x="1251595" y="2300136"/>
                    <a:pt x="1236137" y="2315594"/>
                  </a:cubicBezTo>
                  <a:cubicBezTo>
                    <a:pt x="1220680" y="2331051"/>
                    <a:pt x="1199715" y="2339735"/>
                    <a:pt x="1177854" y="2339735"/>
                  </a:cubicBezTo>
                  <a:lnTo>
                    <a:pt x="82425" y="2339735"/>
                  </a:lnTo>
                  <a:cubicBezTo>
                    <a:pt x="60564" y="2339735"/>
                    <a:pt x="39599" y="2331051"/>
                    <a:pt x="24142" y="2315594"/>
                  </a:cubicBezTo>
                  <a:cubicBezTo>
                    <a:pt x="8684" y="2300136"/>
                    <a:pt x="0" y="2279171"/>
                    <a:pt x="0" y="2257310"/>
                  </a:cubicBezTo>
                  <a:lnTo>
                    <a:pt x="0" y="82425"/>
                  </a:lnTo>
                  <a:cubicBezTo>
                    <a:pt x="0" y="60564"/>
                    <a:pt x="8684" y="39599"/>
                    <a:pt x="24142" y="24142"/>
                  </a:cubicBezTo>
                  <a:cubicBezTo>
                    <a:pt x="39599" y="8684"/>
                    <a:pt x="60564" y="0"/>
                    <a:pt x="82425" y="0"/>
                  </a:cubicBezTo>
                  <a:close/>
                </a:path>
              </a:pathLst>
            </a:custGeom>
            <a:solidFill>
              <a:srgbClr val="202226"/>
            </a:solidFill>
          </p:spPr>
        </p:sp>
        <p:sp>
          <p:nvSpPr>
            <p:cNvPr name="TextBox 5" id="5"/>
            <p:cNvSpPr txBox="true"/>
            <p:nvPr/>
          </p:nvSpPr>
          <p:spPr>
            <a:xfrm>
              <a:off x="0" y="-38100"/>
              <a:ext cx="1260279" cy="2377835"/>
            </a:xfrm>
            <a:prstGeom prst="rect">
              <a:avLst/>
            </a:prstGeom>
          </p:spPr>
          <p:txBody>
            <a:bodyPr anchor="ctr" rtlCol="false" tIns="53001" lIns="53001" bIns="53001" rIns="53001"/>
            <a:lstStyle/>
            <a:p>
              <a:pPr algn="ctr">
                <a:lnSpc>
                  <a:spcPts val="2659"/>
                </a:lnSpc>
              </a:pPr>
            </a:p>
          </p:txBody>
        </p:sp>
      </p:grpSp>
      <p:grpSp>
        <p:nvGrpSpPr>
          <p:cNvPr name="Group 6" id="6"/>
          <p:cNvGrpSpPr/>
          <p:nvPr/>
        </p:nvGrpSpPr>
        <p:grpSpPr>
          <a:xfrm rot="0">
            <a:off x="4424881" y="1775104"/>
            <a:ext cx="550847" cy="577356"/>
            <a:chOff x="0" y="0"/>
            <a:chExt cx="775480" cy="812800"/>
          </a:xfrm>
        </p:grpSpPr>
        <p:sp>
          <p:nvSpPr>
            <p:cNvPr name="Freeform 7" id="7"/>
            <p:cNvSpPr/>
            <p:nvPr/>
          </p:nvSpPr>
          <p:spPr>
            <a:xfrm flipH="false" flipV="false" rot="0">
              <a:off x="0" y="0"/>
              <a:ext cx="775480" cy="812800"/>
            </a:xfrm>
            <a:custGeom>
              <a:avLst/>
              <a:gdLst/>
              <a:ahLst/>
              <a:cxnLst/>
              <a:rect r="r" b="b" t="t" l="l"/>
              <a:pathLst>
                <a:path h="812800" w="775480">
                  <a:moveTo>
                    <a:pt x="387740" y="0"/>
                  </a:moveTo>
                  <a:cubicBezTo>
                    <a:pt x="173597" y="0"/>
                    <a:pt x="0" y="181951"/>
                    <a:pt x="0" y="406400"/>
                  </a:cubicBezTo>
                  <a:cubicBezTo>
                    <a:pt x="0" y="630849"/>
                    <a:pt x="173597" y="812800"/>
                    <a:pt x="387740" y="812800"/>
                  </a:cubicBezTo>
                  <a:cubicBezTo>
                    <a:pt x="601883" y="812800"/>
                    <a:pt x="775480" y="630849"/>
                    <a:pt x="775480" y="406400"/>
                  </a:cubicBezTo>
                  <a:cubicBezTo>
                    <a:pt x="775480" y="181951"/>
                    <a:pt x="601883" y="0"/>
                    <a:pt x="387740" y="0"/>
                  </a:cubicBezTo>
                  <a:close/>
                </a:path>
              </a:pathLst>
            </a:custGeom>
            <a:solidFill>
              <a:srgbClr val="F9FF6D"/>
            </a:solidFill>
          </p:spPr>
        </p:sp>
        <p:sp>
          <p:nvSpPr>
            <p:cNvPr name="TextBox 8" id="8"/>
            <p:cNvSpPr txBox="true"/>
            <p:nvPr/>
          </p:nvSpPr>
          <p:spPr>
            <a:xfrm>
              <a:off x="72701" y="38100"/>
              <a:ext cx="630078" cy="698500"/>
            </a:xfrm>
            <a:prstGeom prst="rect">
              <a:avLst/>
            </a:prstGeom>
          </p:spPr>
          <p:txBody>
            <a:bodyPr anchor="ctr" rtlCol="false" tIns="53001" lIns="53001" bIns="53001" rIns="53001"/>
            <a:lstStyle/>
            <a:p>
              <a:pPr algn="ctr">
                <a:lnSpc>
                  <a:spcPts val="2659"/>
                </a:lnSpc>
                <a:spcBef>
                  <a:spcPct val="0"/>
                </a:spcBef>
              </a:pPr>
            </a:p>
          </p:txBody>
        </p:sp>
      </p:grpSp>
      <p:sp>
        <p:nvSpPr>
          <p:cNvPr name="TextBox 9" id="9"/>
          <p:cNvSpPr txBox="true"/>
          <p:nvPr/>
        </p:nvSpPr>
        <p:spPr>
          <a:xfrm rot="0">
            <a:off x="1198924" y="1708429"/>
            <a:ext cx="2184634" cy="581805"/>
          </a:xfrm>
          <a:prstGeom prst="rect">
            <a:avLst/>
          </a:prstGeom>
        </p:spPr>
        <p:txBody>
          <a:bodyPr anchor="t" rtlCol="false" tIns="0" lIns="0" bIns="0" rIns="0">
            <a:spAutoFit/>
          </a:bodyPr>
          <a:lstStyle/>
          <a:p>
            <a:pPr algn="l">
              <a:lnSpc>
                <a:spcPts val="4748"/>
              </a:lnSpc>
            </a:pPr>
            <a:r>
              <a:rPr lang="en-US" sz="3391" i="true" b="true">
                <a:solidFill>
                  <a:srgbClr val="FCFCFC"/>
                </a:solidFill>
                <a:latin typeface="Open Sauce Bold Italics"/>
                <a:ea typeface="Open Sauce Bold Italics"/>
                <a:cs typeface="Open Sauce Bold Italics"/>
                <a:sym typeface="Open Sauce Bold Italics"/>
              </a:rPr>
              <a:t>Strengths</a:t>
            </a:r>
          </a:p>
        </p:txBody>
      </p:sp>
      <p:sp>
        <p:nvSpPr>
          <p:cNvPr name="TextBox 10" id="10"/>
          <p:cNvSpPr txBox="true"/>
          <p:nvPr/>
        </p:nvSpPr>
        <p:spPr>
          <a:xfrm rot="0">
            <a:off x="979288" y="2694774"/>
            <a:ext cx="4186901" cy="9072548"/>
          </a:xfrm>
          <a:prstGeom prst="rect">
            <a:avLst/>
          </a:prstGeom>
        </p:spPr>
        <p:txBody>
          <a:bodyPr anchor="t" rtlCol="false" tIns="0" lIns="0" bIns="0" rIns="0">
            <a:spAutoFit/>
          </a:bodyPr>
          <a:lstStyle/>
          <a:p>
            <a:pPr algn="ctr">
              <a:lnSpc>
                <a:spcPts val="3517"/>
              </a:lnSpc>
            </a:pPr>
            <a:r>
              <a:rPr lang="en-US" sz="1651" spc="69">
                <a:solidFill>
                  <a:srgbClr val="D9D9D9"/>
                </a:solidFill>
                <a:latin typeface="Open Sauce"/>
                <a:ea typeface="Open Sauce"/>
                <a:cs typeface="Open Sauce"/>
                <a:sym typeface="Open Sauce"/>
              </a:rPr>
              <a:t>1 - Strong follower engagement: This indicates a dedicated and interested audience, </a:t>
            </a:r>
            <a:r>
              <a:rPr lang="en-US" sz="1651" spc="69">
                <a:solidFill>
                  <a:srgbClr val="D9D9D9"/>
                </a:solidFill>
                <a:latin typeface="Open Sauce"/>
                <a:ea typeface="Open Sauce"/>
                <a:cs typeface="Open Sauce"/>
                <a:sym typeface="Open Sauce"/>
              </a:rPr>
              <a:t>which is positive for building brand recognition and boosting sales.</a:t>
            </a:r>
          </a:p>
          <a:p>
            <a:pPr algn="ctr">
              <a:lnSpc>
                <a:spcPts val="3739"/>
              </a:lnSpc>
            </a:pPr>
            <a:r>
              <a:rPr lang="en-US" sz="1755" spc="73">
                <a:solidFill>
                  <a:srgbClr val="D9D9D9"/>
                </a:solidFill>
                <a:latin typeface="Open Sauce"/>
                <a:ea typeface="Open Sauce"/>
                <a:cs typeface="Open Sauce"/>
                <a:sym typeface="Open Sauce"/>
              </a:rPr>
              <a:t>2 - 3-year warranty. There are 3 types of sawmills</a:t>
            </a:r>
            <a:r>
              <a:rPr lang="en-US" sz="1755" spc="73">
                <a:solidFill>
                  <a:srgbClr val="D9D9D9"/>
                </a:solidFill>
                <a:latin typeface="Open Sauce"/>
                <a:ea typeface="Open Sauce"/>
                <a:cs typeface="Open Sauce"/>
                <a:sym typeface="Open Sauce"/>
              </a:rPr>
              <a:t> deployment of the magic saw.</a:t>
            </a:r>
          </a:p>
          <a:p>
            <a:pPr algn="ctr">
              <a:lnSpc>
                <a:spcPts val="3739"/>
              </a:lnSpc>
            </a:pPr>
            <a:r>
              <a:rPr lang="en-US" sz="1755" spc="73">
                <a:solidFill>
                  <a:srgbClr val="D9D9D9"/>
                </a:solidFill>
                <a:latin typeface="Open Sauce"/>
                <a:ea typeface="Open Sauce"/>
                <a:cs typeface="Open Sauce"/>
                <a:sym typeface="Open Sauce"/>
              </a:rPr>
              <a:t>3  - Publishing every 5 days for three types of sawmills.</a:t>
            </a:r>
          </a:p>
          <a:p>
            <a:pPr algn="ctr">
              <a:lnSpc>
                <a:spcPts val="3739"/>
              </a:lnSpc>
            </a:pPr>
          </a:p>
          <a:p>
            <a:pPr algn="ctr">
              <a:lnSpc>
                <a:spcPts val="3739"/>
              </a:lnSpc>
            </a:pPr>
          </a:p>
          <a:p>
            <a:pPr algn="ctr">
              <a:lnSpc>
                <a:spcPts val="3739"/>
              </a:lnSpc>
            </a:pPr>
          </a:p>
          <a:p>
            <a:pPr algn="ctr">
              <a:lnSpc>
                <a:spcPts val="3739"/>
              </a:lnSpc>
            </a:pPr>
          </a:p>
          <a:p>
            <a:pPr algn="ctr">
              <a:lnSpc>
                <a:spcPts val="3739"/>
              </a:lnSpc>
            </a:pPr>
          </a:p>
          <a:p>
            <a:pPr algn="ctr">
              <a:lnSpc>
                <a:spcPts val="3739"/>
              </a:lnSpc>
            </a:pPr>
          </a:p>
          <a:p>
            <a:pPr algn="ctr">
              <a:lnSpc>
                <a:spcPts val="3526"/>
              </a:lnSpc>
            </a:pPr>
          </a:p>
          <a:p>
            <a:pPr algn="ctr">
              <a:lnSpc>
                <a:spcPts val="3526"/>
              </a:lnSpc>
            </a:pPr>
          </a:p>
          <a:p>
            <a:pPr algn="l">
              <a:lnSpc>
                <a:spcPts val="3526"/>
              </a:lnSpc>
            </a:pPr>
          </a:p>
          <a:p>
            <a:pPr algn="l">
              <a:lnSpc>
                <a:spcPts val="3526"/>
              </a:lnSpc>
            </a:pPr>
          </a:p>
        </p:txBody>
      </p:sp>
      <p:sp>
        <p:nvSpPr>
          <p:cNvPr name="AutoShape 11" id="11"/>
          <p:cNvSpPr/>
          <p:nvPr/>
        </p:nvSpPr>
        <p:spPr>
          <a:xfrm>
            <a:off x="1226888" y="2504522"/>
            <a:ext cx="3439678" cy="0"/>
          </a:xfrm>
          <a:prstGeom prst="line">
            <a:avLst/>
          </a:prstGeom>
          <a:ln cap="flat" w="9525">
            <a:solidFill>
              <a:srgbClr val="FCFCFC">
                <a:alpha val="49804"/>
              </a:srgbClr>
            </a:solidFill>
            <a:prstDash val="solid"/>
            <a:headEnd type="none" len="sm" w="sm"/>
            <a:tailEnd type="none" len="sm" w="sm"/>
          </a:ln>
        </p:spPr>
      </p:sp>
      <p:grpSp>
        <p:nvGrpSpPr>
          <p:cNvPr name="Group 12" id="12"/>
          <p:cNvGrpSpPr/>
          <p:nvPr/>
        </p:nvGrpSpPr>
        <p:grpSpPr>
          <a:xfrm rot="0">
            <a:off x="11952124" y="1569753"/>
            <a:ext cx="4489060" cy="8212309"/>
            <a:chOff x="0" y="0"/>
            <a:chExt cx="5985413" cy="10949746"/>
          </a:xfrm>
        </p:grpSpPr>
        <p:grpSp>
          <p:nvGrpSpPr>
            <p:cNvPr name="Group 13" id="13"/>
            <p:cNvGrpSpPr/>
            <p:nvPr/>
          </p:nvGrpSpPr>
          <p:grpSpPr>
            <a:xfrm rot="0">
              <a:off x="0" y="0"/>
              <a:ext cx="5985413" cy="10949746"/>
              <a:chOff x="0" y="0"/>
              <a:chExt cx="1273817" cy="2330328"/>
            </a:xfrm>
          </p:grpSpPr>
          <p:sp>
            <p:nvSpPr>
              <p:cNvPr name="Freeform 14" id="14"/>
              <p:cNvSpPr/>
              <p:nvPr/>
            </p:nvSpPr>
            <p:spPr>
              <a:xfrm flipH="false" flipV="false" rot="0">
                <a:off x="0" y="0"/>
                <a:ext cx="1273817" cy="2330328"/>
              </a:xfrm>
              <a:custGeom>
                <a:avLst/>
                <a:gdLst/>
                <a:ahLst/>
                <a:cxnLst/>
                <a:rect r="r" b="b" t="t" l="l"/>
                <a:pathLst>
                  <a:path h="2330328" w="1273817">
                    <a:moveTo>
                      <a:pt x="85082" y="0"/>
                    </a:moveTo>
                    <a:lnTo>
                      <a:pt x="1188735" y="0"/>
                    </a:lnTo>
                    <a:cubicBezTo>
                      <a:pt x="1211300" y="0"/>
                      <a:pt x="1232941" y="8964"/>
                      <a:pt x="1248897" y="24920"/>
                    </a:cubicBezTo>
                    <a:cubicBezTo>
                      <a:pt x="1264853" y="40876"/>
                      <a:pt x="1273817" y="62517"/>
                      <a:pt x="1273817" y="85082"/>
                    </a:cubicBezTo>
                    <a:lnTo>
                      <a:pt x="1273817" y="2245246"/>
                    </a:lnTo>
                    <a:cubicBezTo>
                      <a:pt x="1273817" y="2292235"/>
                      <a:pt x="1235725" y="2330328"/>
                      <a:pt x="1188735" y="2330328"/>
                    </a:cubicBezTo>
                    <a:lnTo>
                      <a:pt x="85082" y="2330328"/>
                    </a:lnTo>
                    <a:cubicBezTo>
                      <a:pt x="62517" y="2330328"/>
                      <a:pt x="40876" y="2321364"/>
                      <a:pt x="24920" y="2305408"/>
                    </a:cubicBezTo>
                    <a:cubicBezTo>
                      <a:pt x="8964" y="2289452"/>
                      <a:pt x="0" y="2267811"/>
                      <a:pt x="0" y="2245246"/>
                    </a:cubicBezTo>
                    <a:lnTo>
                      <a:pt x="0" y="85082"/>
                    </a:lnTo>
                    <a:cubicBezTo>
                      <a:pt x="0" y="38092"/>
                      <a:pt x="38092" y="0"/>
                      <a:pt x="85082" y="0"/>
                    </a:cubicBezTo>
                    <a:close/>
                  </a:path>
                </a:pathLst>
              </a:custGeom>
              <a:solidFill>
                <a:srgbClr val="DEDEDE"/>
              </a:solidFill>
            </p:spPr>
          </p:sp>
          <p:sp>
            <p:nvSpPr>
              <p:cNvPr name="TextBox 15" id="15"/>
              <p:cNvSpPr txBox="true"/>
              <p:nvPr/>
            </p:nvSpPr>
            <p:spPr>
              <a:xfrm>
                <a:off x="0" y="-38100"/>
                <a:ext cx="1273817" cy="236842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964867" y="322885"/>
              <a:ext cx="758342" cy="75834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226"/>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415459" y="334145"/>
              <a:ext cx="3751502" cy="665349"/>
            </a:xfrm>
            <a:prstGeom prst="rect">
              <a:avLst/>
            </a:prstGeom>
          </p:spPr>
          <p:txBody>
            <a:bodyPr anchor="t" rtlCol="false" tIns="0" lIns="0" bIns="0" rIns="0">
              <a:spAutoFit/>
            </a:bodyPr>
            <a:lstStyle/>
            <a:p>
              <a:pPr algn="l">
                <a:lnSpc>
                  <a:spcPts val="4257"/>
                </a:lnSpc>
              </a:pPr>
              <a:r>
                <a:rPr lang="en-US" sz="3041" i="true" b="true">
                  <a:solidFill>
                    <a:srgbClr val="202226"/>
                  </a:solidFill>
                  <a:latin typeface="Open Sauce Bold Italics"/>
                  <a:ea typeface="Open Sauce Bold Italics"/>
                  <a:cs typeface="Open Sauce Bold Italics"/>
                  <a:sym typeface="Open Sauce Bold Italics"/>
                </a:rPr>
                <a:t>Buyer journey</a:t>
              </a:r>
            </a:p>
          </p:txBody>
        </p:sp>
        <p:sp>
          <p:nvSpPr>
            <p:cNvPr name="AutoShape 20" id="20"/>
            <p:cNvSpPr/>
            <p:nvPr/>
          </p:nvSpPr>
          <p:spPr>
            <a:xfrm>
              <a:off x="608689" y="1284191"/>
              <a:ext cx="4735349" cy="0"/>
            </a:xfrm>
            <a:prstGeom prst="line">
              <a:avLst/>
            </a:prstGeom>
            <a:ln cap="flat" w="13053">
              <a:solidFill>
                <a:srgbClr val="202226">
                  <a:alpha val="49804"/>
                </a:srgbClr>
              </a:solidFill>
              <a:prstDash val="solid"/>
              <a:headEnd type="none" len="sm" w="sm"/>
              <a:tailEnd type="none" len="sm" w="sm"/>
            </a:ln>
          </p:spPr>
        </p:sp>
        <p:sp>
          <p:nvSpPr>
            <p:cNvPr name="TextBox 21" id="21"/>
            <p:cNvSpPr txBox="true"/>
            <p:nvPr/>
          </p:nvSpPr>
          <p:spPr>
            <a:xfrm rot="0">
              <a:off x="221374" y="1431478"/>
              <a:ext cx="5764039" cy="9329566"/>
            </a:xfrm>
            <a:prstGeom prst="rect">
              <a:avLst/>
            </a:prstGeom>
          </p:spPr>
          <p:txBody>
            <a:bodyPr anchor="t" rtlCol="false" tIns="0" lIns="0" bIns="0" rIns="0">
              <a:spAutoFit/>
            </a:bodyPr>
            <a:lstStyle/>
            <a:p>
              <a:pPr algn="ctr">
                <a:lnSpc>
                  <a:spcPts val="3582"/>
                </a:lnSpc>
              </a:pPr>
              <a:r>
                <a:rPr lang="en-US" sz="1730" spc="228">
                  <a:solidFill>
                    <a:srgbClr val="000000"/>
                  </a:solidFill>
                  <a:latin typeface="Open Sauce"/>
                  <a:ea typeface="Open Sauce"/>
                  <a:cs typeface="Open Sauce"/>
                  <a:sym typeface="Open Sauce"/>
                </a:rPr>
                <a:t>Awareness and Interest Stage: Given that the strengths focus on product quality and</a:t>
              </a:r>
            </a:p>
            <a:p>
              <a:pPr algn="ctr">
                <a:lnSpc>
                  <a:spcPts val="3582"/>
                </a:lnSpc>
              </a:pPr>
              <a:r>
                <a:rPr lang="en-US" sz="1730" spc="228">
                  <a:solidFill>
                    <a:srgbClr val="000000"/>
                  </a:solidFill>
                  <a:latin typeface="Open Sauce"/>
                  <a:ea typeface="Open Sauce"/>
                  <a:cs typeface="Open Sauce"/>
                  <a:sym typeface="Open Sauce"/>
                </a:rPr>
                <a:t>offers, customers are likely in the awareness and interest stage of the buyer journey.</a:t>
              </a:r>
            </a:p>
            <a:p>
              <a:pPr algn="ctr">
                <a:lnSpc>
                  <a:spcPts val="3582"/>
                </a:lnSpc>
              </a:pPr>
              <a:r>
                <a:rPr lang="en-US" sz="1730" spc="228">
                  <a:solidFill>
                    <a:srgbClr val="000000"/>
                  </a:solidFill>
                  <a:latin typeface="Open Sauce"/>
                  <a:ea typeface="Open Sauce"/>
                  <a:cs typeface="Open Sauce"/>
                  <a:sym typeface="Open Sauce"/>
                </a:rPr>
                <a:t>This means they are just starting to learn about the platform and are seeking more</a:t>
              </a:r>
            </a:p>
            <a:p>
              <a:pPr algn="ctr">
                <a:lnSpc>
                  <a:spcPts val="3375"/>
                </a:lnSpc>
              </a:pPr>
              <a:r>
                <a:rPr lang="en-US" sz="1630" spc="215">
                  <a:solidFill>
                    <a:srgbClr val="000000"/>
                  </a:solidFill>
                  <a:latin typeface="Open Sauce"/>
                  <a:ea typeface="Open Sauce"/>
                  <a:cs typeface="Open Sauce"/>
                  <a:sym typeface="Open Sauce"/>
                </a:rPr>
                <a:t>information.</a:t>
              </a:r>
            </a:p>
            <a:p>
              <a:pPr algn="l">
                <a:lnSpc>
                  <a:spcPts val="2984"/>
                </a:lnSpc>
              </a:pPr>
            </a:p>
            <a:p>
              <a:pPr algn="l">
                <a:lnSpc>
                  <a:spcPts val="2984"/>
                </a:lnSpc>
              </a:pPr>
            </a:p>
            <a:p>
              <a:pPr algn="l">
                <a:lnSpc>
                  <a:spcPts val="2984"/>
                </a:lnSpc>
              </a:pPr>
            </a:p>
            <a:p>
              <a:pPr algn="l">
                <a:lnSpc>
                  <a:spcPts val="2984"/>
                </a:lnSpc>
              </a:pPr>
            </a:p>
            <a:p>
              <a:pPr algn="l">
                <a:lnSpc>
                  <a:spcPts val="2984"/>
                </a:lnSpc>
              </a:pPr>
            </a:p>
            <a:p>
              <a:pPr algn="l">
                <a:lnSpc>
                  <a:spcPts val="2984"/>
                </a:lnSpc>
              </a:pPr>
            </a:p>
            <a:p>
              <a:pPr algn="l">
                <a:lnSpc>
                  <a:spcPts val="2984"/>
                </a:lnSpc>
              </a:pPr>
            </a:p>
          </p:txBody>
        </p:sp>
      </p:grpSp>
      <p:grpSp>
        <p:nvGrpSpPr>
          <p:cNvPr name="Group 22" id="22"/>
          <p:cNvGrpSpPr/>
          <p:nvPr/>
        </p:nvGrpSpPr>
        <p:grpSpPr>
          <a:xfrm rot="0">
            <a:off x="6355691" y="1529279"/>
            <a:ext cx="4643933" cy="8252784"/>
            <a:chOff x="0" y="0"/>
            <a:chExt cx="1317764" cy="2341813"/>
          </a:xfrm>
        </p:grpSpPr>
        <p:sp>
          <p:nvSpPr>
            <p:cNvPr name="Freeform 23" id="23"/>
            <p:cNvSpPr/>
            <p:nvPr/>
          </p:nvSpPr>
          <p:spPr>
            <a:xfrm flipH="false" flipV="false" rot="0">
              <a:off x="0" y="0"/>
              <a:ext cx="1317764" cy="2341813"/>
            </a:xfrm>
            <a:custGeom>
              <a:avLst/>
              <a:gdLst/>
              <a:ahLst/>
              <a:cxnLst/>
              <a:rect r="r" b="b" t="t" l="l"/>
              <a:pathLst>
                <a:path h="2341813" w="1317764">
                  <a:moveTo>
                    <a:pt x="80021" y="0"/>
                  </a:moveTo>
                  <a:lnTo>
                    <a:pt x="1237743" y="0"/>
                  </a:lnTo>
                  <a:cubicBezTo>
                    <a:pt x="1281937" y="0"/>
                    <a:pt x="1317764" y="35827"/>
                    <a:pt x="1317764" y="80021"/>
                  </a:cubicBezTo>
                  <a:lnTo>
                    <a:pt x="1317764" y="2261792"/>
                  </a:lnTo>
                  <a:cubicBezTo>
                    <a:pt x="1317764" y="2305986"/>
                    <a:pt x="1281937" y="2341813"/>
                    <a:pt x="1237743" y="2341813"/>
                  </a:cubicBezTo>
                  <a:lnTo>
                    <a:pt x="80021" y="2341813"/>
                  </a:lnTo>
                  <a:cubicBezTo>
                    <a:pt x="35827" y="2341813"/>
                    <a:pt x="0" y="2305986"/>
                    <a:pt x="0" y="2261792"/>
                  </a:cubicBezTo>
                  <a:lnTo>
                    <a:pt x="0" y="80021"/>
                  </a:lnTo>
                  <a:cubicBezTo>
                    <a:pt x="0" y="35827"/>
                    <a:pt x="35827" y="0"/>
                    <a:pt x="80021" y="0"/>
                  </a:cubicBezTo>
                  <a:close/>
                </a:path>
              </a:pathLst>
            </a:custGeom>
            <a:solidFill>
              <a:srgbClr val="DEDEDE"/>
            </a:solidFill>
          </p:spPr>
        </p:sp>
        <p:sp>
          <p:nvSpPr>
            <p:cNvPr name="TextBox 24" id="24"/>
            <p:cNvSpPr txBox="true"/>
            <p:nvPr/>
          </p:nvSpPr>
          <p:spPr>
            <a:xfrm>
              <a:off x="0" y="-38100"/>
              <a:ext cx="1317764" cy="2379913"/>
            </a:xfrm>
            <a:prstGeom prst="rect">
              <a:avLst/>
            </a:prstGeom>
          </p:spPr>
          <p:txBody>
            <a:bodyPr anchor="ctr" rtlCol="false" tIns="52211" lIns="52211" bIns="52211" rIns="52211"/>
            <a:lstStyle/>
            <a:p>
              <a:pPr algn="ctr">
                <a:lnSpc>
                  <a:spcPts val="2659"/>
                </a:lnSpc>
              </a:pPr>
            </a:p>
          </p:txBody>
        </p:sp>
      </p:grpSp>
      <p:grpSp>
        <p:nvGrpSpPr>
          <p:cNvPr name="Group 25" id="25"/>
          <p:cNvGrpSpPr/>
          <p:nvPr/>
        </p:nvGrpSpPr>
        <p:grpSpPr>
          <a:xfrm rot="0">
            <a:off x="10094072" y="1771443"/>
            <a:ext cx="575745" cy="568756"/>
            <a:chOff x="0" y="0"/>
            <a:chExt cx="822787" cy="812800"/>
          </a:xfrm>
        </p:grpSpPr>
        <p:sp>
          <p:nvSpPr>
            <p:cNvPr name="Freeform 26" id="26"/>
            <p:cNvSpPr/>
            <p:nvPr/>
          </p:nvSpPr>
          <p:spPr>
            <a:xfrm flipH="false" flipV="false" rot="0">
              <a:off x="0" y="0"/>
              <a:ext cx="822787" cy="812800"/>
            </a:xfrm>
            <a:custGeom>
              <a:avLst/>
              <a:gdLst/>
              <a:ahLst/>
              <a:cxnLst/>
              <a:rect r="r" b="b" t="t" l="l"/>
              <a:pathLst>
                <a:path h="812800" w="822787">
                  <a:moveTo>
                    <a:pt x="411394" y="0"/>
                  </a:moveTo>
                  <a:cubicBezTo>
                    <a:pt x="184187" y="0"/>
                    <a:pt x="0" y="181951"/>
                    <a:pt x="0" y="406400"/>
                  </a:cubicBezTo>
                  <a:cubicBezTo>
                    <a:pt x="0" y="630849"/>
                    <a:pt x="184187" y="812800"/>
                    <a:pt x="411394" y="812800"/>
                  </a:cubicBezTo>
                  <a:cubicBezTo>
                    <a:pt x="638600" y="812800"/>
                    <a:pt x="822787" y="630849"/>
                    <a:pt x="822787" y="406400"/>
                  </a:cubicBezTo>
                  <a:cubicBezTo>
                    <a:pt x="822787" y="181951"/>
                    <a:pt x="638600" y="0"/>
                    <a:pt x="411394" y="0"/>
                  </a:cubicBezTo>
                  <a:close/>
                </a:path>
              </a:pathLst>
            </a:custGeom>
            <a:solidFill>
              <a:srgbClr val="202226"/>
            </a:solidFill>
          </p:spPr>
        </p:sp>
        <p:sp>
          <p:nvSpPr>
            <p:cNvPr name="TextBox 27" id="27"/>
            <p:cNvSpPr txBox="true"/>
            <p:nvPr/>
          </p:nvSpPr>
          <p:spPr>
            <a:xfrm>
              <a:off x="77136" y="38100"/>
              <a:ext cx="668515" cy="698500"/>
            </a:xfrm>
            <a:prstGeom prst="rect">
              <a:avLst/>
            </a:prstGeom>
          </p:spPr>
          <p:txBody>
            <a:bodyPr anchor="ctr" rtlCol="false" tIns="52211" lIns="52211" bIns="52211" rIns="52211"/>
            <a:lstStyle/>
            <a:p>
              <a:pPr algn="ctr">
                <a:lnSpc>
                  <a:spcPts val="2659"/>
                </a:lnSpc>
                <a:spcBef>
                  <a:spcPct val="0"/>
                </a:spcBef>
              </a:pPr>
            </a:p>
          </p:txBody>
        </p:sp>
      </p:grpSp>
      <p:sp>
        <p:nvSpPr>
          <p:cNvPr name="TextBox 28" id="28"/>
          <p:cNvSpPr txBox="true"/>
          <p:nvPr/>
        </p:nvSpPr>
        <p:spPr>
          <a:xfrm rot="0">
            <a:off x="6709214" y="1704768"/>
            <a:ext cx="2848199" cy="574132"/>
          </a:xfrm>
          <a:prstGeom prst="rect">
            <a:avLst/>
          </a:prstGeom>
        </p:spPr>
        <p:txBody>
          <a:bodyPr anchor="t" rtlCol="false" tIns="0" lIns="0" bIns="0" rIns="0">
            <a:spAutoFit/>
          </a:bodyPr>
          <a:lstStyle/>
          <a:p>
            <a:pPr algn="l">
              <a:lnSpc>
                <a:spcPts val="4677"/>
              </a:lnSpc>
            </a:pPr>
            <a:r>
              <a:rPr lang="en-US" sz="3341" i="true" b="true">
                <a:solidFill>
                  <a:srgbClr val="202226"/>
                </a:solidFill>
                <a:latin typeface="Open Sauce Bold Italics"/>
                <a:ea typeface="Open Sauce Bold Italics"/>
                <a:cs typeface="Open Sauce Bold Italics"/>
                <a:sym typeface="Open Sauce Bold Italics"/>
              </a:rPr>
              <a:t>Weaknesses</a:t>
            </a:r>
          </a:p>
        </p:txBody>
      </p:sp>
      <p:sp>
        <p:nvSpPr>
          <p:cNvPr name="TextBox 29" id="29"/>
          <p:cNvSpPr txBox="true"/>
          <p:nvPr/>
        </p:nvSpPr>
        <p:spPr>
          <a:xfrm rot="0">
            <a:off x="6452853" y="2591621"/>
            <a:ext cx="4376148" cy="5918549"/>
          </a:xfrm>
          <a:prstGeom prst="rect">
            <a:avLst/>
          </a:prstGeom>
        </p:spPr>
        <p:txBody>
          <a:bodyPr anchor="t" rtlCol="false" tIns="0" lIns="0" bIns="0" rIns="0">
            <a:spAutoFit/>
          </a:bodyPr>
          <a:lstStyle/>
          <a:p>
            <a:pPr algn="ctr">
              <a:lnSpc>
                <a:spcPts val="4485"/>
              </a:lnSpc>
            </a:pPr>
            <a:r>
              <a:rPr lang="en-US" sz="1830">
                <a:solidFill>
                  <a:srgbClr val="000000"/>
                </a:solidFill>
                <a:latin typeface="Open Sauce"/>
                <a:ea typeface="Open Sauce"/>
                <a:cs typeface="Open Sauce"/>
                <a:sym typeface="Open Sauce"/>
              </a:rPr>
              <a:t>1 - irregular content post/ each 5 days not continous.</a:t>
            </a:r>
          </a:p>
          <a:p>
            <a:pPr algn="ctr">
              <a:lnSpc>
                <a:spcPts val="4485"/>
              </a:lnSpc>
            </a:pPr>
            <a:r>
              <a:rPr lang="en-US" sz="1830">
                <a:solidFill>
                  <a:srgbClr val="000000"/>
                </a:solidFill>
                <a:latin typeface="Open Sauce"/>
                <a:ea typeface="Open Sauce"/>
                <a:cs typeface="Open Sauce"/>
                <a:sym typeface="Open Sauce"/>
              </a:rPr>
              <a:t>2 - Not respond to all comments and not always accurate in answers</a:t>
            </a:r>
          </a:p>
          <a:p>
            <a:pPr algn="ctr">
              <a:lnSpc>
                <a:spcPts val="4485"/>
              </a:lnSpc>
            </a:pPr>
            <a:r>
              <a:rPr lang="en-US" sz="1830">
                <a:solidFill>
                  <a:srgbClr val="000000"/>
                </a:solidFill>
                <a:latin typeface="Open Sauce"/>
                <a:ea typeface="Open Sauce"/>
                <a:cs typeface="Open Sauce"/>
                <a:sym typeface="Open Sauce"/>
              </a:rPr>
              <a:t>3- </a:t>
            </a:r>
            <a:r>
              <a:rPr lang="en-US" sz="1830">
                <a:solidFill>
                  <a:srgbClr val="000000"/>
                </a:solidFill>
                <a:latin typeface="Open Sauce"/>
                <a:ea typeface="Open Sauce"/>
                <a:cs typeface="Open Sauce"/>
                <a:sym typeface="Open Sauce"/>
              </a:rPr>
              <a:t> Reply but not always accurate </a:t>
            </a:r>
          </a:p>
          <a:p>
            <a:pPr algn="ctr">
              <a:lnSpc>
                <a:spcPts val="4485"/>
              </a:lnSpc>
            </a:pPr>
            <a:r>
              <a:rPr lang="en-US" sz="1830">
                <a:solidFill>
                  <a:srgbClr val="000000"/>
                </a:solidFill>
                <a:latin typeface="Open Sauce"/>
                <a:ea typeface="Open Sauce"/>
                <a:cs typeface="Open Sauce"/>
                <a:sym typeface="Open Sauce"/>
              </a:rPr>
              <a:t>4- The magic decorative diffuser is not coated with</a:t>
            </a:r>
          </a:p>
          <a:p>
            <a:pPr algn="ctr">
              <a:lnSpc>
                <a:spcPts val="4485"/>
              </a:lnSpc>
            </a:pPr>
            <a:r>
              <a:rPr lang="en-US" sz="1830">
                <a:solidFill>
                  <a:srgbClr val="000000"/>
                </a:solidFill>
                <a:latin typeface="Open Sauce"/>
                <a:ea typeface="Open Sauce"/>
                <a:cs typeface="Open Sauce"/>
                <a:sym typeface="Open Sauce"/>
              </a:rPr>
              <a:t> an electrostatic layer. </a:t>
            </a:r>
          </a:p>
          <a:p>
            <a:pPr algn="l">
              <a:lnSpc>
                <a:spcPts val="3962"/>
              </a:lnSpc>
            </a:pPr>
          </a:p>
          <a:p>
            <a:pPr algn="l">
              <a:lnSpc>
                <a:spcPts val="3962"/>
              </a:lnSpc>
            </a:pPr>
          </a:p>
          <a:p>
            <a:pPr algn="l">
              <a:lnSpc>
                <a:spcPts val="3962"/>
              </a:lnSpc>
            </a:pPr>
          </a:p>
        </p:txBody>
      </p:sp>
      <p:sp>
        <p:nvSpPr>
          <p:cNvPr name="AutoShape 30" id="30"/>
          <p:cNvSpPr/>
          <p:nvPr/>
        </p:nvSpPr>
        <p:spPr>
          <a:xfrm>
            <a:off x="6798586" y="2477779"/>
            <a:ext cx="3430078" cy="0"/>
          </a:xfrm>
          <a:prstGeom prst="line">
            <a:avLst/>
          </a:prstGeom>
          <a:ln cap="flat" w="9525">
            <a:solidFill>
              <a:srgbClr val="000000">
                <a:alpha val="49804"/>
              </a:srgbClr>
            </a:solidFill>
            <a:prstDash val="solid"/>
            <a:headEnd type="none" len="sm" w="sm"/>
            <a:tailEnd type="none" len="sm" w="sm"/>
          </a:ln>
        </p:spPr>
      </p:sp>
      <p:sp>
        <p:nvSpPr>
          <p:cNvPr name="Freeform 31" id="31"/>
          <p:cNvSpPr/>
          <p:nvPr/>
        </p:nvSpPr>
        <p:spPr>
          <a:xfrm flipH="false" flipV="false" rot="0">
            <a:off x="15459056" y="134267"/>
            <a:ext cx="2648202" cy="1137683"/>
          </a:xfrm>
          <a:custGeom>
            <a:avLst/>
            <a:gdLst/>
            <a:ahLst/>
            <a:cxnLst/>
            <a:rect r="r" b="b" t="t" l="l"/>
            <a:pathLst>
              <a:path h="1137683" w="2648202">
                <a:moveTo>
                  <a:pt x="0" y="0"/>
                </a:moveTo>
                <a:lnTo>
                  <a:pt x="2648202" y="0"/>
                </a:lnTo>
                <a:lnTo>
                  <a:pt x="2648202" y="1137683"/>
                </a:lnTo>
                <a:lnTo>
                  <a:pt x="0" y="1137683"/>
                </a:lnTo>
                <a:lnTo>
                  <a:pt x="0" y="0"/>
                </a:lnTo>
                <a:close/>
              </a:path>
            </a:pathLst>
          </a:custGeom>
          <a:blipFill>
            <a:blip r:embed="rId3"/>
            <a:stretch>
              <a:fillRect l="0" t="-5598" r="0" b="-131017"/>
            </a:stretch>
          </a:blipFill>
        </p:spPr>
      </p:sp>
      <p:sp>
        <p:nvSpPr>
          <p:cNvPr name="TextBox 32" id="32"/>
          <p:cNvSpPr txBox="true"/>
          <p:nvPr/>
        </p:nvSpPr>
        <p:spPr>
          <a:xfrm rot="0">
            <a:off x="320753" y="293530"/>
            <a:ext cx="15138303" cy="866782"/>
          </a:xfrm>
          <a:prstGeom prst="rect">
            <a:avLst/>
          </a:prstGeom>
        </p:spPr>
        <p:txBody>
          <a:bodyPr anchor="t" rtlCol="false" tIns="0" lIns="0" bIns="0" rIns="0">
            <a:spAutoFit/>
          </a:bodyPr>
          <a:lstStyle/>
          <a:p>
            <a:pPr algn="l">
              <a:lnSpc>
                <a:spcPts val="6600"/>
              </a:lnSpc>
            </a:pPr>
            <a:r>
              <a:rPr lang="en-US" sz="6000" spc="1128">
                <a:solidFill>
                  <a:srgbClr val="202226"/>
                </a:solidFill>
                <a:latin typeface="Cooper BT Light"/>
                <a:ea typeface="Cooper BT Light"/>
                <a:cs typeface="Cooper BT Light"/>
                <a:sym typeface="Cooper BT Light"/>
              </a:rPr>
              <a:t>Competitor2(ElBanhawe Group)</a:t>
            </a:r>
          </a:p>
        </p:txBody>
      </p:sp>
      <p:sp>
        <p:nvSpPr>
          <p:cNvPr name="TextBox 33" id="33"/>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sp>
        <p:nvSpPr>
          <p:cNvPr name="TextBox 3" id="3"/>
          <p:cNvSpPr txBox="true"/>
          <p:nvPr/>
        </p:nvSpPr>
        <p:spPr>
          <a:xfrm rot="0">
            <a:off x="8524287" y="372496"/>
            <a:ext cx="5768676" cy="1369695"/>
          </a:xfrm>
          <a:prstGeom prst="rect">
            <a:avLst/>
          </a:prstGeom>
        </p:spPr>
        <p:txBody>
          <a:bodyPr anchor="t" rtlCol="false" tIns="0" lIns="0" bIns="0" rIns="0">
            <a:spAutoFit/>
          </a:bodyPr>
          <a:lstStyle/>
          <a:p>
            <a:pPr algn="l">
              <a:lnSpc>
                <a:spcPts val="10560"/>
              </a:lnSpc>
            </a:pPr>
            <a:r>
              <a:rPr lang="en-US" sz="9600">
                <a:solidFill>
                  <a:srgbClr val="202226"/>
                </a:solidFill>
                <a:latin typeface="Questrial"/>
                <a:ea typeface="Questrial"/>
                <a:cs typeface="Questrial"/>
                <a:sym typeface="Questrial"/>
              </a:rPr>
              <a:t>Analysis</a:t>
            </a:r>
          </a:p>
        </p:txBody>
      </p:sp>
      <p:grpSp>
        <p:nvGrpSpPr>
          <p:cNvPr name="Group 4" id="4"/>
          <p:cNvGrpSpPr/>
          <p:nvPr/>
        </p:nvGrpSpPr>
        <p:grpSpPr>
          <a:xfrm rot="0">
            <a:off x="95806" y="1965988"/>
            <a:ext cx="4321288" cy="8134249"/>
            <a:chOff x="0" y="0"/>
            <a:chExt cx="5761718" cy="10845665"/>
          </a:xfrm>
        </p:grpSpPr>
        <p:grpSp>
          <p:nvGrpSpPr>
            <p:cNvPr name="Group 5" id="5"/>
            <p:cNvGrpSpPr/>
            <p:nvPr/>
          </p:nvGrpSpPr>
          <p:grpSpPr>
            <a:xfrm rot="0">
              <a:off x="0" y="0"/>
              <a:ext cx="5761718" cy="10696753"/>
              <a:chOff x="0" y="0"/>
              <a:chExt cx="1260279" cy="2339735"/>
            </a:xfrm>
          </p:grpSpPr>
          <p:sp>
            <p:nvSpPr>
              <p:cNvPr name="Freeform 6" id="6"/>
              <p:cNvSpPr/>
              <p:nvPr/>
            </p:nvSpPr>
            <p:spPr>
              <a:xfrm flipH="false" flipV="false" rot="0">
                <a:off x="0" y="0"/>
                <a:ext cx="1260279" cy="2339735"/>
              </a:xfrm>
              <a:custGeom>
                <a:avLst/>
                <a:gdLst/>
                <a:ahLst/>
                <a:cxnLst/>
                <a:rect r="r" b="b" t="t" l="l"/>
                <a:pathLst>
                  <a:path h="2339735" w="1260279">
                    <a:moveTo>
                      <a:pt x="85996" y="0"/>
                    </a:moveTo>
                    <a:lnTo>
                      <a:pt x="1174283" y="0"/>
                    </a:lnTo>
                    <a:cubicBezTo>
                      <a:pt x="1221777" y="0"/>
                      <a:pt x="1260279" y="38502"/>
                      <a:pt x="1260279" y="85996"/>
                    </a:cubicBezTo>
                    <a:lnTo>
                      <a:pt x="1260279" y="2253739"/>
                    </a:lnTo>
                    <a:cubicBezTo>
                      <a:pt x="1260279" y="2276547"/>
                      <a:pt x="1251219" y="2298420"/>
                      <a:pt x="1235091" y="2314547"/>
                    </a:cubicBezTo>
                    <a:cubicBezTo>
                      <a:pt x="1218964" y="2330675"/>
                      <a:pt x="1197091" y="2339735"/>
                      <a:pt x="1174283" y="2339735"/>
                    </a:cubicBezTo>
                    <a:lnTo>
                      <a:pt x="85996" y="2339735"/>
                    </a:lnTo>
                    <a:cubicBezTo>
                      <a:pt x="63188" y="2339735"/>
                      <a:pt x="41315" y="2330675"/>
                      <a:pt x="25188" y="2314547"/>
                    </a:cubicBezTo>
                    <a:cubicBezTo>
                      <a:pt x="9060" y="2298420"/>
                      <a:pt x="0" y="2276547"/>
                      <a:pt x="0" y="2253739"/>
                    </a:cubicBezTo>
                    <a:lnTo>
                      <a:pt x="0" y="85996"/>
                    </a:lnTo>
                    <a:cubicBezTo>
                      <a:pt x="0" y="63188"/>
                      <a:pt x="9060" y="41315"/>
                      <a:pt x="25188" y="25188"/>
                    </a:cubicBezTo>
                    <a:cubicBezTo>
                      <a:pt x="41315" y="9060"/>
                      <a:pt x="63188" y="0"/>
                      <a:pt x="85996" y="0"/>
                    </a:cubicBezTo>
                    <a:close/>
                  </a:path>
                </a:pathLst>
              </a:custGeom>
              <a:solidFill>
                <a:srgbClr val="202226"/>
              </a:solidFill>
            </p:spPr>
          </p:sp>
          <p:sp>
            <p:nvSpPr>
              <p:cNvPr name="TextBox 7" id="7"/>
              <p:cNvSpPr txBox="true"/>
              <p:nvPr/>
            </p:nvSpPr>
            <p:spPr>
              <a:xfrm>
                <a:off x="0" y="-38100"/>
                <a:ext cx="1260279" cy="237783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608852" y="314157"/>
              <a:ext cx="703963" cy="737842"/>
              <a:chOff x="0" y="0"/>
              <a:chExt cx="775480" cy="812800"/>
            </a:xfrm>
          </p:grpSpPr>
          <p:sp>
            <p:nvSpPr>
              <p:cNvPr name="Freeform 9" id="9"/>
              <p:cNvSpPr/>
              <p:nvPr/>
            </p:nvSpPr>
            <p:spPr>
              <a:xfrm flipH="false" flipV="false" rot="0">
                <a:off x="0" y="0"/>
                <a:ext cx="775480" cy="812800"/>
              </a:xfrm>
              <a:custGeom>
                <a:avLst/>
                <a:gdLst/>
                <a:ahLst/>
                <a:cxnLst/>
                <a:rect r="r" b="b" t="t" l="l"/>
                <a:pathLst>
                  <a:path h="812800" w="775480">
                    <a:moveTo>
                      <a:pt x="387740" y="0"/>
                    </a:moveTo>
                    <a:cubicBezTo>
                      <a:pt x="173597" y="0"/>
                      <a:pt x="0" y="181951"/>
                      <a:pt x="0" y="406400"/>
                    </a:cubicBezTo>
                    <a:cubicBezTo>
                      <a:pt x="0" y="630849"/>
                      <a:pt x="173597" y="812800"/>
                      <a:pt x="387740" y="812800"/>
                    </a:cubicBezTo>
                    <a:cubicBezTo>
                      <a:pt x="601883" y="812800"/>
                      <a:pt x="775480" y="630849"/>
                      <a:pt x="775480" y="406400"/>
                    </a:cubicBezTo>
                    <a:cubicBezTo>
                      <a:pt x="775480" y="181951"/>
                      <a:pt x="601883" y="0"/>
                      <a:pt x="387740" y="0"/>
                    </a:cubicBezTo>
                    <a:close/>
                  </a:path>
                </a:pathLst>
              </a:custGeom>
              <a:solidFill>
                <a:srgbClr val="F9FF6D"/>
              </a:solidFill>
            </p:spPr>
          </p:sp>
          <p:sp>
            <p:nvSpPr>
              <p:cNvPr name="TextBox 10" id="10"/>
              <p:cNvSpPr txBox="true"/>
              <p:nvPr/>
            </p:nvSpPr>
            <p:spPr>
              <a:xfrm>
                <a:off x="72701" y="38100"/>
                <a:ext cx="630078"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486189" y="247482"/>
              <a:ext cx="2791888" cy="724993"/>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Strengths</a:t>
              </a:r>
            </a:p>
          </p:txBody>
        </p:sp>
        <p:sp>
          <p:nvSpPr>
            <p:cNvPr name="TextBox 12" id="12"/>
            <p:cNvSpPr txBox="true"/>
            <p:nvPr/>
          </p:nvSpPr>
          <p:spPr>
            <a:xfrm rot="0">
              <a:off x="205500" y="1388090"/>
              <a:ext cx="5350717" cy="9457575"/>
            </a:xfrm>
            <a:prstGeom prst="rect">
              <a:avLst/>
            </a:prstGeom>
          </p:spPr>
          <p:txBody>
            <a:bodyPr anchor="t" rtlCol="false" tIns="0" lIns="0" bIns="0" rIns="0">
              <a:spAutoFit/>
            </a:bodyPr>
            <a:lstStyle/>
            <a:p>
              <a:pPr algn="l">
                <a:lnSpc>
                  <a:spcPts val="2602"/>
                </a:lnSpc>
              </a:pPr>
              <a:r>
                <a:rPr lang="en-US" sz="1586">
                  <a:solidFill>
                    <a:srgbClr val="D9D9D9"/>
                  </a:solidFill>
                  <a:latin typeface="Open Sauce"/>
                  <a:ea typeface="Open Sauce"/>
                  <a:cs typeface="Open Sauce"/>
                  <a:sym typeface="Open Sauce"/>
                </a:rPr>
                <a:t>1 - Compact and Space-Saving Design:</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Ideal for small apartments or homes with limited space.</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Foldable and easy to store.</a:t>
              </a:r>
            </a:p>
            <a:p>
              <a:pPr algn="l">
                <a:lnSpc>
                  <a:spcPts val="2602"/>
                </a:lnSpc>
              </a:pPr>
              <a:r>
                <a:rPr lang="en-US" sz="1586">
                  <a:solidFill>
                    <a:srgbClr val="D9D9D9"/>
                  </a:solidFill>
                  <a:latin typeface="Open Sauce"/>
                  <a:ea typeface="Open Sauce"/>
                  <a:cs typeface="Open Sauce"/>
                  <a:sym typeface="Open Sauce"/>
                </a:rPr>
                <a:t>2 - </a:t>
              </a:r>
              <a:r>
                <a:rPr lang="en-US" sz="1586">
                  <a:solidFill>
                    <a:srgbClr val="D9D9D9"/>
                  </a:solidFill>
                  <a:latin typeface="Open Sauce"/>
                  <a:ea typeface="Open Sauce"/>
                  <a:cs typeface="Open Sauce"/>
                  <a:sym typeface="Open Sauce"/>
                </a:rPr>
                <a:t>High Durability:</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Made from strong materials (e.g., stainless steel) that ensure long-term use.</a:t>
              </a:r>
            </a:p>
            <a:p>
              <a:pPr algn="l">
                <a:lnSpc>
                  <a:spcPts val="2602"/>
                </a:lnSpc>
              </a:pPr>
              <a:r>
                <a:rPr lang="en-US" sz="1586">
                  <a:solidFill>
                    <a:srgbClr val="D9D9D9"/>
                  </a:solidFill>
                  <a:latin typeface="Open Sauce"/>
                  <a:ea typeface="Open Sauce"/>
                  <a:cs typeface="Open Sauce"/>
                  <a:sym typeface="Open Sauce"/>
                </a:rPr>
                <a:t>3 - </a:t>
              </a:r>
              <a:r>
                <a:rPr lang="en-US" sz="1586">
                  <a:solidFill>
                    <a:srgbClr val="D9D9D9"/>
                  </a:solidFill>
                  <a:latin typeface="Open Sauce"/>
                  <a:ea typeface="Open Sauce"/>
                  <a:cs typeface="Open Sauce"/>
                  <a:sym typeface="Open Sauce"/>
                </a:rPr>
                <a:t>User-Friendly:</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Lightweight, easy to assemble and disassemble.</a:t>
              </a:r>
            </a:p>
            <a:p>
              <a:pPr algn="l">
                <a:lnSpc>
                  <a:spcPts val="2602"/>
                </a:lnSpc>
              </a:pPr>
              <a:r>
                <a:rPr lang="en-US" sz="1586">
                  <a:solidFill>
                    <a:srgbClr val="D9D9D9"/>
                  </a:solidFill>
                  <a:latin typeface="Open Sauce"/>
                  <a:ea typeface="Open Sauce"/>
                  <a:cs typeface="Open Sauce"/>
                  <a:sym typeface="Open Sauce"/>
                </a:rPr>
                <a:t>4 - </a:t>
              </a:r>
              <a:r>
                <a:rPr lang="en-US" sz="1586">
                  <a:solidFill>
                    <a:srgbClr val="D9D9D9"/>
                  </a:solidFill>
                  <a:latin typeface="Open Sauce"/>
                  <a:ea typeface="Open Sauce"/>
                  <a:cs typeface="Open Sauce"/>
                  <a:sym typeface="Open Sauce"/>
                </a:rPr>
                <a:t>Affordable Pricing:</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Offers value for money compared to similar products.</a:t>
              </a:r>
            </a:p>
            <a:p>
              <a:pPr algn="l">
                <a:lnSpc>
                  <a:spcPts val="2602"/>
                </a:lnSpc>
              </a:pPr>
              <a:r>
                <a:rPr lang="en-US" sz="1586">
                  <a:solidFill>
                    <a:srgbClr val="D9D9D9"/>
                  </a:solidFill>
                  <a:latin typeface="Open Sauce"/>
                  <a:ea typeface="Open Sauce"/>
                  <a:cs typeface="Open Sauce"/>
                  <a:sym typeface="Open Sauce"/>
                </a:rPr>
                <a:t>5 - </a:t>
              </a:r>
              <a:r>
                <a:rPr lang="en-US" sz="1586">
                  <a:solidFill>
                    <a:srgbClr val="D9D9D9"/>
                  </a:solidFill>
                  <a:latin typeface="Open Sauce"/>
                  <a:ea typeface="Open Sauce"/>
                  <a:cs typeface="Open Sauce"/>
                  <a:sym typeface="Open Sauce"/>
                </a:rPr>
                <a:t>Versatile Usage:</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Suitable for both indoor and outdoor use.</a:t>
              </a:r>
            </a:p>
            <a:p>
              <a:pPr algn="l">
                <a:lnSpc>
                  <a:spcPts val="2602"/>
                </a:lnSpc>
              </a:pPr>
              <a:r>
                <a:rPr lang="en-US" sz="1586">
                  <a:solidFill>
                    <a:srgbClr val="D9D9D9"/>
                  </a:solidFill>
                  <a:latin typeface="Open Sauce"/>
                  <a:ea typeface="Open Sauce"/>
                  <a:cs typeface="Open Sauce"/>
                  <a:sym typeface="Open Sauce"/>
                </a:rPr>
                <a:t>6 - </a:t>
              </a:r>
              <a:r>
                <a:rPr lang="en-US" sz="1586">
                  <a:solidFill>
                    <a:srgbClr val="D9D9D9"/>
                  </a:solidFill>
                  <a:latin typeface="Open Sauce"/>
                  <a:ea typeface="Open Sauce"/>
                  <a:cs typeface="Open Sauce"/>
                  <a:sym typeface="Open Sauce"/>
                </a:rPr>
                <a:t>Made Locally (Support for Local   Economy):</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Appeals to consumers who prefer supporting domestic industries.</a:t>
              </a:r>
            </a:p>
            <a:p>
              <a:pPr algn="l">
                <a:lnSpc>
                  <a:spcPts val="2602"/>
                </a:lnSpc>
              </a:pPr>
            </a:p>
          </p:txBody>
        </p:sp>
        <p:sp>
          <p:nvSpPr>
            <p:cNvPr name="AutoShape 13" id="13"/>
            <p:cNvSpPr/>
            <p:nvPr/>
          </p:nvSpPr>
          <p:spPr>
            <a:xfrm>
              <a:off x="521925" y="1246328"/>
              <a:ext cx="4395792" cy="0"/>
            </a:xfrm>
            <a:prstGeom prst="line">
              <a:avLst/>
            </a:prstGeom>
            <a:ln cap="flat" w="12700">
              <a:solidFill>
                <a:srgbClr val="FCFCFC">
                  <a:alpha val="49804"/>
                </a:srgbClr>
              </a:solidFill>
              <a:prstDash val="solid"/>
              <a:headEnd type="none" len="sm" w="sm"/>
              <a:tailEnd type="none" len="sm" w="sm"/>
            </a:ln>
          </p:spPr>
        </p:sp>
      </p:grpSp>
      <p:grpSp>
        <p:nvGrpSpPr>
          <p:cNvPr name="Group 14" id="14"/>
          <p:cNvGrpSpPr/>
          <p:nvPr/>
        </p:nvGrpSpPr>
        <p:grpSpPr>
          <a:xfrm rot="0">
            <a:off x="9200225" y="1958864"/>
            <a:ext cx="4471861" cy="8133456"/>
            <a:chOff x="0" y="0"/>
            <a:chExt cx="5962481" cy="10844607"/>
          </a:xfrm>
        </p:grpSpPr>
        <p:grpSp>
          <p:nvGrpSpPr>
            <p:cNvPr name="Group 15" id="15"/>
            <p:cNvGrpSpPr/>
            <p:nvPr/>
          </p:nvGrpSpPr>
          <p:grpSpPr>
            <a:xfrm rot="0">
              <a:off x="0" y="0"/>
              <a:ext cx="5962481" cy="10696753"/>
              <a:chOff x="0" y="0"/>
              <a:chExt cx="1304193" cy="2339735"/>
            </a:xfrm>
          </p:grpSpPr>
          <p:sp>
            <p:nvSpPr>
              <p:cNvPr name="Freeform 16" id="16"/>
              <p:cNvSpPr/>
              <p:nvPr/>
            </p:nvSpPr>
            <p:spPr>
              <a:xfrm flipH="false" flipV="false" rot="0">
                <a:off x="0" y="0"/>
                <a:ext cx="1304193" cy="2339735"/>
              </a:xfrm>
              <a:custGeom>
                <a:avLst/>
                <a:gdLst/>
                <a:ahLst/>
                <a:cxnLst/>
                <a:rect r="r" b="b" t="t" l="l"/>
                <a:pathLst>
                  <a:path h="2339735" w="1304193">
                    <a:moveTo>
                      <a:pt x="83100" y="0"/>
                    </a:moveTo>
                    <a:lnTo>
                      <a:pt x="1221092" y="0"/>
                    </a:lnTo>
                    <a:cubicBezTo>
                      <a:pt x="1266987" y="0"/>
                      <a:pt x="1304193" y="37205"/>
                      <a:pt x="1304193" y="83100"/>
                    </a:cubicBezTo>
                    <a:lnTo>
                      <a:pt x="1304193" y="2256635"/>
                    </a:lnTo>
                    <a:cubicBezTo>
                      <a:pt x="1304193" y="2302530"/>
                      <a:pt x="1266987" y="2339735"/>
                      <a:pt x="1221092" y="2339735"/>
                    </a:cubicBezTo>
                    <a:lnTo>
                      <a:pt x="83100" y="2339735"/>
                    </a:lnTo>
                    <a:cubicBezTo>
                      <a:pt x="37205" y="2339735"/>
                      <a:pt x="0" y="2302530"/>
                      <a:pt x="0" y="2256635"/>
                    </a:cubicBezTo>
                    <a:lnTo>
                      <a:pt x="0" y="83100"/>
                    </a:lnTo>
                    <a:cubicBezTo>
                      <a:pt x="0" y="37205"/>
                      <a:pt x="37205" y="0"/>
                      <a:pt x="83100" y="0"/>
                    </a:cubicBezTo>
                    <a:close/>
                  </a:path>
                </a:pathLst>
              </a:custGeom>
              <a:solidFill>
                <a:srgbClr val="202226"/>
              </a:solidFill>
            </p:spPr>
          </p:sp>
          <p:sp>
            <p:nvSpPr>
              <p:cNvPr name="TextBox 17" id="17"/>
              <p:cNvSpPr txBox="true"/>
              <p:nvPr/>
            </p:nvSpPr>
            <p:spPr>
              <a:xfrm>
                <a:off x="0" y="-38100"/>
                <a:ext cx="1304193" cy="237783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4830653" y="314157"/>
              <a:ext cx="737842" cy="73784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509586" y="247482"/>
              <a:ext cx="3921001" cy="724993"/>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Opportunities</a:t>
              </a:r>
            </a:p>
          </p:txBody>
        </p:sp>
        <p:sp>
          <p:nvSpPr>
            <p:cNvPr name="TextBox 22" id="22"/>
            <p:cNvSpPr txBox="true"/>
            <p:nvPr/>
          </p:nvSpPr>
          <p:spPr>
            <a:xfrm rot="0">
              <a:off x="215390" y="1387032"/>
              <a:ext cx="5608221" cy="9457575"/>
            </a:xfrm>
            <a:prstGeom prst="rect">
              <a:avLst/>
            </a:prstGeom>
          </p:spPr>
          <p:txBody>
            <a:bodyPr anchor="t" rtlCol="false" tIns="0" lIns="0" bIns="0" rIns="0">
              <a:spAutoFit/>
            </a:bodyPr>
            <a:lstStyle/>
            <a:p>
              <a:pPr algn="l">
                <a:lnSpc>
                  <a:spcPts val="2602"/>
                </a:lnSpc>
              </a:pPr>
              <a:r>
                <a:rPr lang="en-US" sz="1586">
                  <a:solidFill>
                    <a:srgbClr val="D9D9D9"/>
                  </a:solidFill>
                  <a:latin typeface="Open Sauce"/>
                  <a:ea typeface="Open Sauce"/>
                  <a:cs typeface="Open Sauce"/>
                  <a:sym typeface="Open Sauce"/>
                </a:rPr>
                <a:t>1 - Expanding Market Demand:</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Increasing demand for space-saving home solutions due to urbanization and smaller living spaces.</a:t>
              </a:r>
            </a:p>
            <a:p>
              <a:pPr algn="l">
                <a:lnSpc>
                  <a:spcPts val="2602"/>
                </a:lnSpc>
              </a:pPr>
              <a:r>
                <a:rPr lang="en-US" sz="1586">
                  <a:solidFill>
                    <a:srgbClr val="D9D9D9"/>
                  </a:solidFill>
                  <a:latin typeface="Open Sauce"/>
                  <a:ea typeface="Open Sauce"/>
                  <a:cs typeface="Open Sauce"/>
                  <a:sym typeface="Open Sauce"/>
                </a:rPr>
                <a:t>2 - </a:t>
              </a:r>
              <a:r>
                <a:rPr lang="en-US" sz="1586">
                  <a:solidFill>
                    <a:srgbClr val="D9D9D9"/>
                  </a:solidFill>
                  <a:latin typeface="Open Sauce"/>
                  <a:ea typeface="Open Sauce"/>
                  <a:cs typeface="Open Sauce"/>
                  <a:sym typeface="Open Sauce"/>
                </a:rPr>
                <a:t>E-commerce Growth:</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Online platforms like Jumia, Amazon, and social media ads can boost sales and reach a broader audience.</a:t>
              </a:r>
            </a:p>
            <a:p>
              <a:pPr algn="l">
                <a:lnSpc>
                  <a:spcPts val="2602"/>
                </a:lnSpc>
              </a:pPr>
              <a:r>
                <a:rPr lang="en-US" sz="1586">
                  <a:solidFill>
                    <a:srgbClr val="D9D9D9"/>
                  </a:solidFill>
                  <a:latin typeface="Open Sauce"/>
                  <a:ea typeface="Open Sauce"/>
                  <a:cs typeface="Open Sauce"/>
                  <a:sym typeface="Open Sauce"/>
                </a:rPr>
                <a:t>3 - Export Potent</a:t>
              </a:r>
              <a:r>
                <a:rPr lang="en-US" sz="1586">
                  <a:solidFill>
                    <a:srgbClr val="D9D9D9"/>
                  </a:solidFill>
                  <a:latin typeface="Open Sauce"/>
                  <a:ea typeface="Open Sauce"/>
                  <a:cs typeface="Open Sauce"/>
                  <a:sym typeface="Open Sauce"/>
                </a:rPr>
                <a:t>ial:</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Expanding to neighboring countries with similar market needs.</a:t>
              </a:r>
            </a:p>
            <a:p>
              <a:pPr algn="l">
                <a:lnSpc>
                  <a:spcPts val="2602"/>
                </a:lnSpc>
              </a:pPr>
              <a:r>
                <a:rPr lang="en-US" sz="1586">
                  <a:solidFill>
                    <a:srgbClr val="D9D9D9"/>
                  </a:solidFill>
                  <a:latin typeface="Open Sauce"/>
                  <a:ea typeface="Open Sauce"/>
                  <a:cs typeface="Open Sauce"/>
                  <a:sym typeface="Open Sauce"/>
                </a:rPr>
                <a:t>4 - </a:t>
              </a:r>
              <a:r>
                <a:rPr lang="en-US" sz="1586">
                  <a:solidFill>
                    <a:srgbClr val="D9D9D9"/>
                  </a:solidFill>
                  <a:latin typeface="Open Sauce"/>
                  <a:ea typeface="Open Sauce"/>
                  <a:cs typeface="Open Sauce"/>
                  <a:sym typeface="Open Sauce"/>
                </a:rPr>
                <a:t>Collaboration with Retailers:</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Pa</a:t>
              </a:r>
              <a:r>
                <a:rPr lang="en-US" sz="1586">
                  <a:solidFill>
                    <a:srgbClr val="D9D9D9"/>
                  </a:solidFill>
                  <a:latin typeface="Open Sauce"/>
                  <a:ea typeface="Open Sauce"/>
                  <a:cs typeface="Open Sauce"/>
                  <a:sym typeface="Open Sauce"/>
                </a:rPr>
                <a:t>rtnering with supermarkets, hypermarkets, and home</a:t>
              </a:r>
              <a:r>
                <a:rPr lang="en-US" sz="1586">
                  <a:solidFill>
                    <a:srgbClr val="D9D9D9"/>
                  </a:solidFill>
                  <a:latin typeface="Open Sauce"/>
                  <a:ea typeface="Open Sauce"/>
                  <a:cs typeface="Open Sauce"/>
                  <a:sym typeface="Open Sauce"/>
                </a:rPr>
                <a:t> go</a:t>
              </a:r>
              <a:r>
                <a:rPr lang="en-US" sz="1586">
                  <a:solidFill>
                    <a:srgbClr val="D9D9D9"/>
                  </a:solidFill>
                  <a:latin typeface="Open Sauce"/>
                  <a:ea typeface="Open Sauce"/>
                  <a:cs typeface="Open Sauce"/>
                  <a:sym typeface="Open Sauce"/>
                </a:rPr>
                <a:t>ods stores to reach more customers.</a:t>
              </a:r>
            </a:p>
            <a:p>
              <a:pPr algn="l">
                <a:lnSpc>
                  <a:spcPts val="2602"/>
                </a:lnSpc>
              </a:pPr>
              <a:r>
                <a:rPr lang="en-US" sz="1586">
                  <a:solidFill>
                    <a:srgbClr val="D9D9D9"/>
                  </a:solidFill>
                  <a:latin typeface="Open Sauce"/>
                  <a:ea typeface="Open Sauce"/>
                  <a:cs typeface="Open Sauce"/>
                  <a:sym typeface="Open Sauce"/>
                </a:rPr>
                <a:t>5 - </a:t>
              </a:r>
              <a:r>
                <a:rPr lang="en-US" sz="1586">
                  <a:solidFill>
                    <a:srgbClr val="D9D9D9"/>
                  </a:solidFill>
                  <a:latin typeface="Open Sauce"/>
                  <a:ea typeface="Open Sauce"/>
                  <a:cs typeface="Open Sauce"/>
                  <a:sym typeface="Open Sauce"/>
                </a:rPr>
                <a:t>Innovations and Upgrades:</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Adding f</a:t>
              </a:r>
              <a:r>
                <a:rPr lang="en-US" sz="1586">
                  <a:solidFill>
                    <a:srgbClr val="D9D9D9"/>
                  </a:solidFill>
                  <a:latin typeface="Open Sauce"/>
                  <a:ea typeface="Open Sauce"/>
                  <a:cs typeface="Open Sauce"/>
                  <a:sym typeface="Open Sauce"/>
                </a:rPr>
                <a:t>eatures like adjustable height, color options, or extra drying tiers.</a:t>
              </a:r>
            </a:p>
            <a:p>
              <a:pPr algn="l">
                <a:lnSpc>
                  <a:spcPts val="2602"/>
                </a:lnSpc>
              </a:pPr>
              <a:r>
                <a:rPr lang="en-US" sz="1586">
                  <a:solidFill>
                    <a:srgbClr val="D9D9D9"/>
                  </a:solidFill>
                  <a:latin typeface="Open Sauce"/>
                  <a:ea typeface="Open Sauce"/>
                  <a:cs typeface="Open Sauce"/>
                  <a:sym typeface="Open Sauce"/>
                </a:rPr>
                <a:t>6 - F</a:t>
              </a:r>
              <a:r>
                <a:rPr lang="en-US" sz="1586">
                  <a:solidFill>
                    <a:srgbClr val="D9D9D9"/>
                  </a:solidFill>
                  <a:latin typeface="Open Sauce"/>
                  <a:ea typeface="Open Sauce"/>
                  <a:cs typeface="Open Sauce"/>
                  <a:sym typeface="Open Sauce"/>
                </a:rPr>
                <a:t>ocus on Sustainability:</a:t>
              </a:r>
            </a:p>
            <a:p>
              <a:pPr algn="l" marL="342583" indent="-171292" lvl="1">
                <a:lnSpc>
                  <a:spcPts val="2602"/>
                </a:lnSpc>
                <a:buFont typeface="Arial"/>
                <a:buChar char="•"/>
              </a:pPr>
              <a:r>
                <a:rPr lang="en-US" sz="1586">
                  <a:solidFill>
                    <a:srgbClr val="D9D9D9"/>
                  </a:solidFill>
                  <a:latin typeface="Open Sauce"/>
                  <a:ea typeface="Open Sauce"/>
                  <a:cs typeface="Open Sauce"/>
                  <a:sym typeface="Open Sauce"/>
                </a:rPr>
                <a:t>Marketing the product as eco-friendly and energy-saving.</a:t>
              </a:r>
            </a:p>
            <a:p>
              <a:pPr algn="l">
                <a:lnSpc>
                  <a:spcPts val="2602"/>
                </a:lnSpc>
              </a:pPr>
            </a:p>
          </p:txBody>
        </p:sp>
        <p:sp>
          <p:nvSpPr>
            <p:cNvPr name="AutoShape 23" id="23"/>
            <p:cNvSpPr/>
            <p:nvPr/>
          </p:nvSpPr>
          <p:spPr>
            <a:xfrm>
              <a:off x="547043" y="1246328"/>
              <a:ext cx="4607339" cy="0"/>
            </a:xfrm>
            <a:prstGeom prst="line">
              <a:avLst/>
            </a:prstGeom>
            <a:ln cap="flat" w="12700">
              <a:solidFill>
                <a:srgbClr val="FCFCFC">
                  <a:alpha val="49804"/>
                </a:srgbClr>
              </a:solidFill>
              <a:prstDash val="solid"/>
              <a:headEnd type="none" len="sm" w="sm"/>
              <a:tailEnd type="none" len="sm" w="sm"/>
            </a:ln>
          </p:spPr>
        </p:sp>
      </p:grpSp>
      <p:grpSp>
        <p:nvGrpSpPr>
          <p:cNvPr name="Group 24" id="24"/>
          <p:cNvGrpSpPr/>
          <p:nvPr/>
        </p:nvGrpSpPr>
        <p:grpSpPr>
          <a:xfrm rot="0">
            <a:off x="13824486" y="1951741"/>
            <a:ext cx="4367708" cy="8029688"/>
            <a:chOff x="0" y="0"/>
            <a:chExt cx="5823611" cy="10706251"/>
          </a:xfrm>
        </p:grpSpPr>
        <p:grpSp>
          <p:nvGrpSpPr>
            <p:cNvPr name="Group 25" id="25"/>
            <p:cNvGrpSpPr/>
            <p:nvPr/>
          </p:nvGrpSpPr>
          <p:grpSpPr>
            <a:xfrm rot="0">
              <a:off x="0" y="0"/>
              <a:ext cx="5823611" cy="10706251"/>
              <a:chOff x="0" y="0"/>
              <a:chExt cx="1273817" cy="2341813"/>
            </a:xfrm>
          </p:grpSpPr>
          <p:sp>
            <p:nvSpPr>
              <p:cNvPr name="Freeform 26" id="26"/>
              <p:cNvSpPr/>
              <p:nvPr/>
            </p:nvSpPr>
            <p:spPr>
              <a:xfrm flipH="false" flipV="false" rot="0">
                <a:off x="0" y="0"/>
                <a:ext cx="1273817" cy="2341813"/>
              </a:xfrm>
              <a:custGeom>
                <a:avLst/>
                <a:gdLst/>
                <a:ahLst/>
                <a:cxnLst/>
                <a:rect r="r" b="b" t="t" l="l"/>
                <a:pathLst>
                  <a:path h="2341813" w="1273817">
                    <a:moveTo>
                      <a:pt x="85082" y="0"/>
                    </a:moveTo>
                    <a:lnTo>
                      <a:pt x="1188735" y="0"/>
                    </a:lnTo>
                    <a:cubicBezTo>
                      <a:pt x="1211300" y="0"/>
                      <a:pt x="1232941" y="8964"/>
                      <a:pt x="1248897" y="24920"/>
                    </a:cubicBezTo>
                    <a:cubicBezTo>
                      <a:pt x="1264853" y="40876"/>
                      <a:pt x="1273817" y="62517"/>
                      <a:pt x="1273817" y="85082"/>
                    </a:cubicBezTo>
                    <a:lnTo>
                      <a:pt x="1273817" y="2256731"/>
                    </a:lnTo>
                    <a:cubicBezTo>
                      <a:pt x="1273817" y="2279296"/>
                      <a:pt x="1264853" y="2300937"/>
                      <a:pt x="1248897" y="2316893"/>
                    </a:cubicBezTo>
                    <a:cubicBezTo>
                      <a:pt x="1232941" y="2332849"/>
                      <a:pt x="1211300" y="2341813"/>
                      <a:pt x="1188735" y="2341813"/>
                    </a:cubicBezTo>
                    <a:lnTo>
                      <a:pt x="85082" y="2341813"/>
                    </a:lnTo>
                    <a:cubicBezTo>
                      <a:pt x="38092" y="2341813"/>
                      <a:pt x="0" y="2303720"/>
                      <a:pt x="0" y="2256731"/>
                    </a:cubicBezTo>
                    <a:lnTo>
                      <a:pt x="0" y="85082"/>
                    </a:lnTo>
                    <a:cubicBezTo>
                      <a:pt x="0" y="38092"/>
                      <a:pt x="38092" y="0"/>
                      <a:pt x="85082" y="0"/>
                    </a:cubicBezTo>
                    <a:close/>
                  </a:path>
                </a:pathLst>
              </a:custGeom>
              <a:solidFill>
                <a:srgbClr val="DEDEDE"/>
              </a:solidFill>
            </p:spPr>
          </p:sp>
          <p:sp>
            <p:nvSpPr>
              <p:cNvPr name="TextBox 27" id="27"/>
              <p:cNvSpPr txBox="true"/>
              <p:nvPr/>
            </p:nvSpPr>
            <p:spPr>
              <a:xfrm>
                <a:off x="0" y="-38100"/>
                <a:ext cx="1273817" cy="237991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4830653" y="314157"/>
              <a:ext cx="737842" cy="73784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226"/>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1" id="31"/>
            <p:cNvSpPr txBox="true"/>
            <p:nvPr/>
          </p:nvSpPr>
          <p:spPr>
            <a:xfrm rot="0">
              <a:off x="404228" y="247482"/>
              <a:ext cx="3650089" cy="724993"/>
            </a:xfrm>
            <a:prstGeom prst="rect">
              <a:avLst/>
            </a:prstGeom>
          </p:spPr>
          <p:txBody>
            <a:bodyPr anchor="t" rtlCol="false" tIns="0" lIns="0" bIns="0" rIns="0">
              <a:spAutoFit/>
            </a:bodyPr>
            <a:lstStyle/>
            <a:p>
              <a:pPr algn="l">
                <a:lnSpc>
                  <a:spcPts val="4551"/>
                </a:lnSpc>
              </a:pPr>
              <a:r>
                <a:rPr lang="en-US" sz="3251" i="true" b="true">
                  <a:solidFill>
                    <a:srgbClr val="202226"/>
                  </a:solidFill>
                  <a:latin typeface="Open Sauce Bold Italics"/>
                  <a:ea typeface="Open Sauce Bold Italics"/>
                  <a:cs typeface="Open Sauce Bold Italics"/>
                  <a:sym typeface="Open Sauce Bold Italics"/>
                </a:rPr>
                <a:t>Threats</a:t>
              </a:r>
            </a:p>
          </p:txBody>
        </p:sp>
        <p:sp>
          <p:nvSpPr>
            <p:cNvPr name="AutoShape 32" id="32"/>
            <p:cNvSpPr/>
            <p:nvPr/>
          </p:nvSpPr>
          <p:spPr>
            <a:xfrm>
              <a:off x="592234" y="1249476"/>
              <a:ext cx="4607339" cy="0"/>
            </a:xfrm>
            <a:prstGeom prst="line">
              <a:avLst/>
            </a:prstGeom>
            <a:ln cap="flat" w="12700">
              <a:solidFill>
                <a:srgbClr val="202226">
                  <a:alpha val="49804"/>
                </a:srgbClr>
              </a:solidFill>
              <a:prstDash val="solid"/>
              <a:headEnd type="none" len="sm" w="sm"/>
              <a:tailEnd type="none" len="sm" w="sm"/>
            </a:ln>
          </p:spPr>
        </p:sp>
        <p:sp>
          <p:nvSpPr>
            <p:cNvPr name="TextBox 33" id="33"/>
            <p:cNvSpPr txBox="true"/>
            <p:nvPr/>
          </p:nvSpPr>
          <p:spPr>
            <a:xfrm rot="0">
              <a:off x="215390" y="1417751"/>
              <a:ext cx="5608221" cy="9104899"/>
            </a:xfrm>
            <a:prstGeom prst="rect">
              <a:avLst/>
            </a:prstGeom>
          </p:spPr>
          <p:txBody>
            <a:bodyPr anchor="t" rtlCol="false" tIns="0" lIns="0" bIns="0" rIns="0">
              <a:spAutoFit/>
            </a:bodyPr>
            <a:lstStyle/>
            <a:p>
              <a:pPr algn="l">
                <a:lnSpc>
                  <a:spcPts val="2903"/>
                </a:lnSpc>
              </a:pPr>
              <a:r>
                <a:rPr lang="en-US" sz="1586">
                  <a:solidFill>
                    <a:srgbClr val="000000"/>
                  </a:solidFill>
                  <a:latin typeface="Open Sauce"/>
                  <a:ea typeface="Open Sauce"/>
                  <a:cs typeface="Open Sauce"/>
                  <a:sym typeface="Open Sauce"/>
                </a:rPr>
                <a:t>1 - Market Competition:</a:t>
              </a:r>
            </a:p>
            <a:p>
              <a:pPr algn="l" marL="342583" indent="-171292" lvl="1">
                <a:lnSpc>
                  <a:spcPts val="2903"/>
                </a:lnSpc>
                <a:buFont typeface="Arial"/>
                <a:buChar char="•"/>
              </a:pPr>
              <a:r>
                <a:rPr lang="en-US" sz="1586">
                  <a:solidFill>
                    <a:srgbClr val="000000"/>
                  </a:solidFill>
                  <a:latin typeface="Open Sauce"/>
                  <a:ea typeface="Open Sauce"/>
                  <a:cs typeface="Open Sauce"/>
                  <a:sym typeface="Open Sauce"/>
                </a:rPr>
                <a:t>Compet</a:t>
              </a:r>
              <a:r>
                <a:rPr lang="en-US" sz="1586">
                  <a:solidFill>
                    <a:srgbClr val="000000"/>
                  </a:solidFill>
                  <a:latin typeface="Open Sauce"/>
                  <a:ea typeface="Open Sauce"/>
                  <a:cs typeface="Open Sauce"/>
                  <a:sym typeface="Open Sauce"/>
                </a:rPr>
                <a:t>ing products from local and international brands with similar features.</a:t>
              </a:r>
            </a:p>
            <a:p>
              <a:pPr algn="l">
                <a:lnSpc>
                  <a:spcPts val="2903"/>
                </a:lnSpc>
              </a:pPr>
              <a:r>
                <a:rPr lang="en-US" sz="1586">
                  <a:solidFill>
                    <a:srgbClr val="000000"/>
                  </a:solidFill>
                  <a:latin typeface="Open Sauce"/>
                  <a:ea typeface="Open Sauce"/>
                  <a:cs typeface="Open Sauce"/>
                  <a:sym typeface="Open Sauce"/>
                </a:rPr>
                <a:t>2 - P</a:t>
              </a:r>
              <a:r>
                <a:rPr lang="en-US" sz="1586">
                  <a:solidFill>
                    <a:srgbClr val="000000"/>
                  </a:solidFill>
                  <a:latin typeface="Open Sauce"/>
                  <a:ea typeface="Open Sauce"/>
                  <a:cs typeface="Open Sauce"/>
                  <a:sym typeface="Open Sauce"/>
                </a:rPr>
                <a:t>rice Wars:</a:t>
              </a:r>
            </a:p>
            <a:p>
              <a:pPr algn="l" marL="342583" indent="-171292" lvl="1">
                <a:lnSpc>
                  <a:spcPts val="2903"/>
                </a:lnSpc>
                <a:buFont typeface="Arial"/>
                <a:buChar char="•"/>
              </a:pPr>
              <a:r>
                <a:rPr lang="en-US" sz="1586">
                  <a:solidFill>
                    <a:srgbClr val="000000"/>
                  </a:solidFill>
                  <a:latin typeface="Open Sauce"/>
                  <a:ea typeface="Open Sauce"/>
                  <a:cs typeface="Open Sauce"/>
                  <a:sym typeface="Open Sauce"/>
                </a:rPr>
                <a:t>Competitors may lower prices to attract budget-conscious customers.</a:t>
              </a:r>
            </a:p>
            <a:p>
              <a:pPr algn="l">
                <a:lnSpc>
                  <a:spcPts val="2903"/>
                </a:lnSpc>
              </a:pPr>
              <a:r>
                <a:rPr lang="en-US" sz="1586">
                  <a:solidFill>
                    <a:srgbClr val="000000"/>
                  </a:solidFill>
                  <a:latin typeface="Open Sauce"/>
                  <a:ea typeface="Open Sauce"/>
                  <a:cs typeface="Open Sauce"/>
                  <a:sym typeface="Open Sauce"/>
                </a:rPr>
                <a:t>3 - </a:t>
              </a:r>
              <a:r>
                <a:rPr lang="en-US" sz="1586">
                  <a:solidFill>
                    <a:srgbClr val="000000"/>
                  </a:solidFill>
                  <a:latin typeface="Open Sauce"/>
                  <a:ea typeface="Open Sauce"/>
                  <a:cs typeface="Open Sauce"/>
                  <a:sym typeface="Open Sauce"/>
                </a:rPr>
                <a:t>Economic Fluctuations:</a:t>
              </a:r>
            </a:p>
            <a:p>
              <a:pPr algn="l" marL="342583" indent="-171292" lvl="1">
                <a:lnSpc>
                  <a:spcPts val="2903"/>
                </a:lnSpc>
                <a:buFont typeface="Arial"/>
                <a:buChar char="•"/>
              </a:pPr>
              <a:r>
                <a:rPr lang="en-US" sz="1586">
                  <a:solidFill>
                    <a:srgbClr val="000000"/>
                  </a:solidFill>
                  <a:latin typeface="Open Sauce"/>
                  <a:ea typeface="Open Sauce"/>
                  <a:cs typeface="Open Sauce"/>
                  <a:sym typeface="Open Sauce"/>
                </a:rPr>
                <a:t>Changes in consumer spending habits due to inflation or economic downturns.</a:t>
              </a:r>
            </a:p>
            <a:p>
              <a:pPr algn="l">
                <a:lnSpc>
                  <a:spcPts val="2903"/>
                </a:lnSpc>
              </a:pPr>
              <a:r>
                <a:rPr lang="en-US" sz="1586">
                  <a:solidFill>
                    <a:srgbClr val="000000"/>
                  </a:solidFill>
                  <a:latin typeface="Open Sauce"/>
                  <a:ea typeface="Open Sauce"/>
                  <a:cs typeface="Open Sauce"/>
                  <a:sym typeface="Open Sauce"/>
                </a:rPr>
                <a:t>4 - </a:t>
              </a:r>
              <a:r>
                <a:rPr lang="en-US" sz="1586">
                  <a:solidFill>
                    <a:srgbClr val="000000"/>
                  </a:solidFill>
                  <a:latin typeface="Open Sauce"/>
                  <a:ea typeface="Open Sauce"/>
                  <a:cs typeface="Open Sauce"/>
                  <a:sym typeface="Open Sauce"/>
                </a:rPr>
                <a:t>Customer Preferences:</a:t>
              </a:r>
            </a:p>
            <a:p>
              <a:pPr algn="l" marL="342583" indent="-171292" lvl="1">
                <a:lnSpc>
                  <a:spcPts val="2903"/>
                </a:lnSpc>
                <a:buFont typeface="Arial"/>
                <a:buChar char="•"/>
              </a:pPr>
              <a:r>
                <a:rPr lang="en-US" sz="1586">
                  <a:solidFill>
                    <a:srgbClr val="000000"/>
                  </a:solidFill>
                  <a:latin typeface="Open Sauce"/>
                  <a:ea typeface="Open Sauce"/>
                  <a:cs typeface="Open Sauce"/>
                  <a:sym typeface="Open Sauce"/>
                </a:rPr>
                <a:t>Preference for traditional drying methods in certain areas or cultural resistance to new products.</a:t>
              </a:r>
            </a:p>
            <a:p>
              <a:pPr algn="l">
                <a:lnSpc>
                  <a:spcPts val="2903"/>
                </a:lnSpc>
              </a:pPr>
              <a:r>
                <a:rPr lang="en-US" sz="1586">
                  <a:solidFill>
                    <a:srgbClr val="000000"/>
                  </a:solidFill>
                  <a:latin typeface="Open Sauce"/>
                  <a:ea typeface="Open Sauce"/>
                  <a:cs typeface="Open Sauce"/>
                  <a:sym typeface="Open Sauce"/>
                </a:rPr>
                <a:t>5 - </a:t>
              </a:r>
              <a:r>
                <a:rPr lang="en-US" sz="1586">
                  <a:solidFill>
                    <a:srgbClr val="000000"/>
                  </a:solidFill>
                  <a:latin typeface="Open Sauce"/>
                  <a:ea typeface="Open Sauce"/>
                  <a:cs typeface="Open Sauce"/>
                  <a:sym typeface="Open Sauce"/>
                </a:rPr>
                <a:t>Logistics and Supply Chain Issues:</a:t>
              </a:r>
            </a:p>
            <a:p>
              <a:pPr algn="l" marL="342583" indent="-171292" lvl="1">
                <a:lnSpc>
                  <a:spcPts val="2903"/>
                </a:lnSpc>
                <a:buFont typeface="Arial"/>
                <a:buChar char="•"/>
              </a:pPr>
              <a:r>
                <a:rPr lang="en-US" sz="1586">
                  <a:solidFill>
                    <a:srgbClr val="000000"/>
                  </a:solidFill>
                  <a:latin typeface="Open Sauce"/>
                  <a:ea typeface="Open Sauce"/>
                  <a:cs typeface="Open Sauce"/>
                  <a:sym typeface="Open Sauce"/>
                </a:rPr>
                <a:t>Rising costs of raw materials or delivery delays may impact profitability.</a:t>
              </a:r>
            </a:p>
            <a:p>
              <a:pPr algn="l">
                <a:lnSpc>
                  <a:spcPts val="2903"/>
                </a:lnSpc>
              </a:pPr>
            </a:p>
          </p:txBody>
        </p:sp>
      </p:grpSp>
      <p:grpSp>
        <p:nvGrpSpPr>
          <p:cNvPr name="Group 34" id="34"/>
          <p:cNvGrpSpPr/>
          <p:nvPr/>
        </p:nvGrpSpPr>
        <p:grpSpPr>
          <a:xfrm rot="0">
            <a:off x="4683412" y="1965988"/>
            <a:ext cx="4367708" cy="8029688"/>
            <a:chOff x="0" y="0"/>
            <a:chExt cx="5823611" cy="10706251"/>
          </a:xfrm>
        </p:grpSpPr>
        <p:grpSp>
          <p:nvGrpSpPr>
            <p:cNvPr name="Group 35" id="35"/>
            <p:cNvGrpSpPr/>
            <p:nvPr/>
          </p:nvGrpSpPr>
          <p:grpSpPr>
            <a:xfrm rot="0">
              <a:off x="0" y="0"/>
              <a:ext cx="5759600" cy="10706251"/>
              <a:chOff x="0" y="0"/>
              <a:chExt cx="1259816" cy="2341813"/>
            </a:xfrm>
          </p:grpSpPr>
          <p:sp>
            <p:nvSpPr>
              <p:cNvPr name="Freeform 36" id="36"/>
              <p:cNvSpPr/>
              <p:nvPr/>
            </p:nvSpPr>
            <p:spPr>
              <a:xfrm flipH="false" flipV="false" rot="0">
                <a:off x="0" y="0"/>
                <a:ext cx="1259816" cy="2341813"/>
              </a:xfrm>
              <a:custGeom>
                <a:avLst/>
                <a:gdLst/>
                <a:ahLst/>
                <a:cxnLst/>
                <a:rect r="r" b="b" t="t" l="l"/>
                <a:pathLst>
                  <a:path h="2341813" w="1259816">
                    <a:moveTo>
                      <a:pt x="86027" y="0"/>
                    </a:moveTo>
                    <a:lnTo>
                      <a:pt x="1173789" y="0"/>
                    </a:lnTo>
                    <a:cubicBezTo>
                      <a:pt x="1196604" y="0"/>
                      <a:pt x="1218486" y="9064"/>
                      <a:pt x="1234619" y="25197"/>
                    </a:cubicBezTo>
                    <a:cubicBezTo>
                      <a:pt x="1250752" y="41330"/>
                      <a:pt x="1259816" y="63211"/>
                      <a:pt x="1259816" y="86027"/>
                    </a:cubicBezTo>
                    <a:lnTo>
                      <a:pt x="1259816" y="2255785"/>
                    </a:lnTo>
                    <a:cubicBezTo>
                      <a:pt x="1259816" y="2278601"/>
                      <a:pt x="1250752" y="2300483"/>
                      <a:pt x="1234619" y="2316616"/>
                    </a:cubicBezTo>
                    <a:cubicBezTo>
                      <a:pt x="1218486" y="2332749"/>
                      <a:pt x="1196604" y="2341813"/>
                      <a:pt x="1173789" y="2341813"/>
                    </a:cubicBezTo>
                    <a:lnTo>
                      <a:pt x="86027" y="2341813"/>
                    </a:lnTo>
                    <a:cubicBezTo>
                      <a:pt x="38516" y="2341813"/>
                      <a:pt x="0" y="2303297"/>
                      <a:pt x="0" y="2255785"/>
                    </a:cubicBezTo>
                    <a:lnTo>
                      <a:pt x="0" y="86027"/>
                    </a:lnTo>
                    <a:cubicBezTo>
                      <a:pt x="0" y="38516"/>
                      <a:pt x="38516" y="0"/>
                      <a:pt x="86027" y="0"/>
                    </a:cubicBezTo>
                    <a:close/>
                  </a:path>
                </a:pathLst>
              </a:custGeom>
              <a:solidFill>
                <a:srgbClr val="DEDEDE"/>
              </a:solidFill>
            </p:spPr>
          </p:sp>
          <p:sp>
            <p:nvSpPr>
              <p:cNvPr name="TextBox 37" id="37"/>
              <p:cNvSpPr txBox="true"/>
              <p:nvPr/>
            </p:nvSpPr>
            <p:spPr>
              <a:xfrm>
                <a:off x="0" y="-38100"/>
                <a:ext cx="1259816" cy="2379913"/>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4742068" y="314157"/>
              <a:ext cx="737842" cy="73784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226"/>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1" id="41"/>
            <p:cNvSpPr txBox="true"/>
            <p:nvPr/>
          </p:nvSpPr>
          <p:spPr>
            <a:xfrm rot="0">
              <a:off x="404228" y="247482"/>
              <a:ext cx="3650089" cy="724993"/>
            </a:xfrm>
            <a:prstGeom prst="rect">
              <a:avLst/>
            </a:prstGeom>
          </p:spPr>
          <p:txBody>
            <a:bodyPr anchor="t" rtlCol="false" tIns="0" lIns="0" bIns="0" rIns="0">
              <a:spAutoFit/>
            </a:bodyPr>
            <a:lstStyle/>
            <a:p>
              <a:pPr algn="l">
                <a:lnSpc>
                  <a:spcPts val="4551"/>
                </a:lnSpc>
              </a:pPr>
              <a:r>
                <a:rPr lang="en-US" sz="3251" i="true" b="true">
                  <a:solidFill>
                    <a:srgbClr val="202226"/>
                  </a:solidFill>
                  <a:latin typeface="Open Sauce Bold Italics"/>
                  <a:ea typeface="Open Sauce Bold Italics"/>
                  <a:cs typeface="Open Sauce Bold Italics"/>
                  <a:sym typeface="Open Sauce Bold Italics"/>
                </a:rPr>
                <a:t>Weaknesses</a:t>
              </a:r>
            </a:p>
          </p:txBody>
        </p:sp>
        <p:sp>
          <p:nvSpPr>
            <p:cNvPr name="TextBox 42" id="42"/>
            <p:cNvSpPr txBox="true"/>
            <p:nvPr/>
          </p:nvSpPr>
          <p:spPr>
            <a:xfrm rot="0">
              <a:off x="215390" y="1969407"/>
              <a:ext cx="5608221" cy="6984708"/>
            </a:xfrm>
            <a:prstGeom prst="rect">
              <a:avLst/>
            </a:prstGeom>
          </p:spPr>
          <p:txBody>
            <a:bodyPr anchor="t" rtlCol="false" tIns="0" lIns="0" bIns="0" rIns="0">
              <a:spAutoFit/>
            </a:bodyPr>
            <a:lstStyle/>
            <a:p>
              <a:pPr algn="l">
                <a:lnSpc>
                  <a:spcPts val="3855"/>
                </a:lnSpc>
              </a:pPr>
              <a:r>
                <a:rPr lang="en-US" sz="1586">
                  <a:solidFill>
                    <a:srgbClr val="000000"/>
                  </a:solidFill>
                  <a:latin typeface="Open Sauce"/>
                  <a:ea typeface="Open Sauce"/>
                  <a:cs typeface="Open Sauce"/>
                  <a:sym typeface="Open Sauce"/>
                </a:rPr>
                <a:t>1 - Design Limitations:</a:t>
              </a:r>
            </a:p>
            <a:p>
              <a:pPr algn="l" marL="342583" indent="-171292" lvl="1">
                <a:lnSpc>
                  <a:spcPts val="3855"/>
                </a:lnSpc>
                <a:buFont typeface="Arial"/>
                <a:buChar char="•"/>
              </a:pPr>
              <a:r>
                <a:rPr lang="en-US" sz="1586">
                  <a:solidFill>
                    <a:srgbClr val="000000"/>
                  </a:solidFill>
                  <a:latin typeface="Open Sauce"/>
                  <a:ea typeface="Open Sauce"/>
                  <a:cs typeface="Open Sauce"/>
                  <a:sym typeface="Open Sauce"/>
                </a:rPr>
                <a:t>Might not cater to families with very high laundry loads.</a:t>
              </a:r>
            </a:p>
            <a:p>
              <a:pPr algn="l">
                <a:lnSpc>
                  <a:spcPts val="3855"/>
                </a:lnSpc>
              </a:pPr>
              <a:r>
                <a:rPr lang="en-US" sz="1586">
                  <a:solidFill>
                    <a:srgbClr val="000000"/>
                  </a:solidFill>
                  <a:latin typeface="Open Sauce"/>
                  <a:ea typeface="Open Sauce"/>
                  <a:cs typeface="Open Sauce"/>
                  <a:sym typeface="Open Sauce"/>
                </a:rPr>
                <a:t>2 - </a:t>
              </a:r>
              <a:r>
                <a:rPr lang="en-US" sz="1586">
                  <a:solidFill>
                    <a:srgbClr val="000000"/>
                  </a:solidFill>
                  <a:latin typeface="Open Sauce"/>
                  <a:ea typeface="Open Sauce"/>
                  <a:cs typeface="Open Sauce"/>
                  <a:sym typeface="Open Sauce"/>
                </a:rPr>
                <a:t>Target Market Constraints:</a:t>
              </a:r>
            </a:p>
            <a:p>
              <a:pPr algn="l" marL="342583" indent="-171292" lvl="1">
                <a:lnSpc>
                  <a:spcPts val="3855"/>
                </a:lnSpc>
                <a:buFont typeface="Arial"/>
                <a:buChar char="•"/>
              </a:pPr>
              <a:r>
                <a:rPr lang="en-US" sz="1586">
                  <a:solidFill>
                    <a:srgbClr val="000000"/>
                  </a:solidFill>
                  <a:latin typeface="Open Sauce"/>
                  <a:ea typeface="Open Sauce"/>
                  <a:cs typeface="Open Sauce"/>
                  <a:sym typeface="Open Sauce"/>
                </a:rPr>
                <a:t>Predominantly targets middle-income families, limiting appeal to high-end consumers.</a:t>
              </a:r>
            </a:p>
            <a:p>
              <a:pPr algn="l">
                <a:lnSpc>
                  <a:spcPts val="3855"/>
                </a:lnSpc>
              </a:pPr>
              <a:r>
                <a:rPr lang="en-US" sz="1586">
                  <a:solidFill>
                    <a:srgbClr val="000000"/>
                  </a:solidFill>
                  <a:latin typeface="Open Sauce"/>
                  <a:ea typeface="Open Sauce"/>
                  <a:cs typeface="Open Sauce"/>
                  <a:sym typeface="Open Sauce"/>
                </a:rPr>
                <a:t>3 - </a:t>
              </a:r>
              <a:r>
                <a:rPr lang="en-US" sz="1586">
                  <a:solidFill>
                    <a:srgbClr val="000000"/>
                  </a:solidFill>
                  <a:latin typeface="Open Sauce"/>
                  <a:ea typeface="Open Sauce"/>
                  <a:cs typeface="Open Sauce"/>
                  <a:sym typeface="Open Sauce"/>
                </a:rPr>
                <a:t>Potential for Imitation:</a:t>
              </a:r>
            </a:p>
            <a:p>
              <a:pPr algn="l" marL="342583" indent="-171292" lvl="1">
                <a:lnSpc>
                  <a:spcPts val="3855"/>
                </a:lnSpc>
                <a:buFont typeface="Arial"/>
                <a:buChar char="•"/>
              </a:pPr>
              <a:r>
                <a:rPr lang="en-US" sz="1586">
                  <a:solidFill>
                    <a:srgbClr val="000000"/>
                  </a:solidFill>
                  <a:latin typeface="Open Sauce"/>
                  <a:ea typeface="Open Sauce"/>
                  <a:cs typeface="Open Sauce"/>
                  <a:sym typeface="Open Sauce"/>
                </a:rPr>
                <a:t>The design could be easily replicated by competitors.</a:t>
              </a:r>
            </a:p>
            <a:p>
              <a:pPr algn="l">
                <a:lnSpc>
                  <a:spcPts val="3855"/>
                </a:lnSpc>
              </a:pPr>
            </a:p>
          </p:txBody>
        </p:sp>
        <p:sp>
          <p:nvSpPr>
            <p:cNvPr name="AutoShape 43" id="43"/>
            <p:cNvSpPr/>
            <p:nvPr/>
          </p:nvSpPr>
          <p:spPr>
            <a:xfrm>
              <a:off x="518762" y="1230480"/>
              <a:ext cx="4395792" cy="0"/>
            </a:xfrm>
            <a:prstGeom prst="line">
              <a:avLst/>
            </a:prstGeom>
            <a:ln cap="flat" w="12700">
              <a:solidFill>
                <a:srgbClr val="000000">
                  <a:alpha val="49804"/>
                </a:srgbClr>
              </a:solidFill>
              <a:prstDash val="solid"/>
              <a:headEnd type="none" len="sm" w="sm"/>
              <a:tailEnd type="none" len="sm" w="sm"/>
            </a:ln>
          </p:spPr>
        </p:sp>
      </p:grpSp>
      <p:sp>
        <p:nvSpPr>
          <p:cNvPr name="TextBox 44" id="44"/>
          <p:cNvSpPr txBox="true"/>
          <p:nvPr/>
        </p:nvSpPr>
        <p:spPr>
          <a:xfrm rot="0">
            <a:off x="3902698" y="398669"/>
            <a:ext cx="4621589" cy="1369695"/>
          </a:xfrm>
          <a:prstGeom prst="rect">
            <a:avLst/>
          </a:prstGeom>
        </p:spPr>
        <p:txBody>
          <a:bodyPr anchor="t" rtlCol="false" tIns="0" lIns="0" bIns="0" rIns="0">
            <a:spAutoFit/>
          </a:bodyPr>
          <a:lstStyle/>
          <a:p>
            <a:pPr algn="l">
              <a:lnSpc>
                <a:spcPts val="10560"/>
              </a:lnSpc>
            </a:pPr>
            <a:r>
              <a:rPr lang="en-US" sz="9600" spc="1804">
                <a:solidFill>
                  <a:srgbClr val="202226"/>
                </a:solidFill>
                <a:latin typeface="Questrial"/>
                <a:ea typeface="Questrial"/>
                <a:cs typeface="Questrial"/>
                <a:sym typeface="Questrial"/>
              </a:rPr>
              <a:t>SWOT</a:t>
            </a:r>
          </a:p>
        </p:txBody>
      </p:sp>
      <p:sp>
        <p:nvSpPr>
          <p:cNvPr name="TextBox 45" id="45"/>
          <p:cNvSpPr txBox="true"/>
          <p:nvPr/>
        </p:nvSpPr>
        <p:spPr>
          <a:xfrm rot="0">
            <a:off x="17632788" y="265319"/>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sp>
        <p:nvSpPr>
          <p:cNvPr name="TextBox 3" id="3"/>
          <p:cNvSpPr txBox="true"/>
          <p:nvPr/>
        </p:nvSpPr>
        <p:spPr>
          <a:xfrm rot="0">
            <a:off x="3557609" y="1114425"/>
            <a:ext cx="11172781" cy="1369695"/>
          </a:xfrm>
          <a:prstGeom prst="rect">
            <a:avLst/>
          </a:prstGeom>
        </p:spPr>
        <p:txBody>
          <a:bodyPr anchor="t" rtlCol="false" tIns="0" lIns="0" bIns="0" rIns="0">
            <a:spAutoFit/>
          </a:bodyPr>
          <a:lstStyle/>
          <a:p>
            <a:pPr algn="ctr">
              <a:lnSpc>
                <a:spcPts val="10560"/>
              </a:lnSpc>
            </a:pPr>
            <a:r>
              <a:rPr lang="en-US" sz="9600">
                <a:solidFill>
                  <a:srgbClr val="202226"/>
                </a:solidFill>
                <a:latin typeface="Questrial"/>
                <a:ea typeface="Questrial"/>
                <a:cs typeface="Questrial"/>
                <a:sym typeface="Questrial"/>
              </a:rPr>
              <a:t>Marketing Mix</a:t>
            </a:r>
          </a:p>
        </p:txBody>
      </p:sp>
      <p:grpSp>
        <p:nvGrpSpPr>
          <p:cNvPr name="Group 4" id="4"/>
          <p:cNvGrpSpPr/>
          <p:nvPr/>
        </p:nvGrpSpPr>
        <p:grpSpPr>
          <a:xfrm rot="0">
            <a:off x="1064792" y="3299569"/>
            <a:ext cx="3938538" cy="1338773"/>
            <a:chOff x="0" y="0"/>
            <a:chExt cx="1037310" cy="352599"/>
          </a:xfrm>
        </p:grpSpPr>
        <p:sp>
          <p:nvSpPr>
            <p:cNvPr name="Freeform 5" id="5"/>
            <p:cNvSpPr/>
            <p:nvPr/>
          </p:nvSpPr>
          <p:spPr>
            <a:xfrm flipH="false" flipV="false" rot="0">
              <a:off x="0" y="0"/>
              <a:ext cx="1037310" cy="352599"/>
            </a:xfrm>
            <a:custGeom>
              <a:avLst/>
              <a:gdLst/>
              <a:ahLst/>
              <a:cxnLst/>
              <a:rect r="r" b="b" t="t" l="l"/>
              <a:pathLst>
                <a:path h="352599" w="1037310">
                  <a:moveTo>
                    <a:pt x="39314" y="0"/>
                  </a:moveTo>
                  <a:lnTo>
                    <a:pt x="997997" y="0"/>
                  </a:lnTo>
                  <a:cubicBezTo>
                    <a:pt x="1008423" y="0"/>
                    <a:pt x="1018423" y="4142"/>
                    <a:pt x="1025796" y="11515"/>
                  </a:cubicBezTo>
                  <a:cubicBezTo>
                    <a:pt x="1033168" y="18887"/>
                    <a:pt x="1037310" y="28887"/>
                    <a:pt x="1037310" y="39314"/>
                  </a:cubicBezTo>
                  <a:lnTo>
                    <a:pt x="1037310" y="313285"/>
                  </a:lnTo>
                  <a:cubicBezTo>
                    <a:pt x="1037310" y="334997"/>
                    <a:pt x="1019709" y="352599"/>
                    <a:pt x="997997" y="352599"/>
                  </a:cubicBezTo>
                  <a:lnTo>
                    <a:pt x="39314" y="352599"/>
                  </a:lnTo>
                  <a:cubicBezTo>
                    <a:pt x="17601" y="352599"/>
                    <a:pt x="0" y="334997"/>
                    <a:pt x="0" y="313285"/>
                  </a:cubicBezTo>
                  <a:lnTo>
                    <a:pt x="0" y="39314"/>
                  </a:lnTo>
                  <a:cubicBezTo>
                    <a:pt x="0" y="17601"/>
                    <a:pt x="17601" y="0"/>
                    <a:pt x="39314" y="0"/>
                  </a:cubicBezTo>
                  <a:close/>
                </a:path>
              </a:pathLst>
            </a:custGeom>
            <a:solidFill>
              <a:srgbClr val="202226"/>
            </a:solidFill>
            <a:ln w="9525" cap="sq">
              <a:solidFill>
                <a:srgbClr val="EEFBEF"/>
              </a:solidFill>
              <a:prstDash val="solid"/>
              <a:miter/>
            </a:ln>
          </p:spPr>
        </p:sp>
        <p:sp>
          <p:nvSpPr>
            <p:cNvPr name="TextBox 6" id="6"/>
            <p:cNvSpPr txBox="true"/>
            <p:nvPr/>
          </p:nvSpPr>
          <p:spPr>
            <a:xfrm>
              <a:off x="0" y="-28575"/>
              <a:ext cx="1037310" cy="381174"/>
            </a:xfrm>
            <a:prstGeom prst="rect">
              <a:avLst/>
            </a:prstGeom>
          </p:spPr>
          <p:txBody>
            <a:bodyPr anchor="ctr" rtlCol="false" tIns="50800" lIns="50800" bIns="50800" rIns="50800"/>
            <a:lstStyle/>
            <a:p>
              <a:pPr algn="ctr">
                <a:lnSpc>
                  <a:spcPts val="3080"/>
                </a:lnSpc>
              </a:pPr>
              <a:r>
                <a:rPr lang="en-US" sz="2200" b="true">
                  <a:solidFill>
                    <a:srgbClr val="FCFCFC"/>
                  </a:solidFill>
                  <a:latin typeface="Open Sauce Medium"/>
                  <a:ea typeface="Open Sauce Medium"/>
                  <a:cs typeface="Open Sauce Medium"/>
                  <a:sym typeface="Open Sauce Medium"/>
                </a:rPr>
                <a:t>Product / Service </a:t>
              </a:r>
            </a:p>
            <a:p>
              <a:pPr algn="ctr">
                <a:lnSpc>
                  <a:spcPts val="3080"/>
                </a:lnSpc>
              </a:pPr>
              <a:r>
                <a:rPr lang="en-US" b="true" sz="2200">
                  <a:solidFill>
                    <a:srgbClr val="FCFCFC"/>
                  </a:solidFill>
                  <a:latin typeface="Open Sauce Medium"/>
                  <a:ea typeface="Open Sauce Medium"/>
                  <a:cs typeface="Open Sauce Medium"/>
                  <a:sym typeface="Open Sauce Medium"/>
                </a:rPr>
                <a:t>Marketed (magic rack)</a:t>
              </a:r>
            </a:p>
          </p:txBody>
        </p:sp>
      </p:grpSp>
      <p:grpSp>
        <p:nvGrpSpPr>
          <p:cNvPr name="Group 7" id="7"/>
          <p:cNvGrpSpPr/>
          <p:nvPr/>
        </p:nvGrpSpPr>
        <p:grpSpPr>
          <a:xfrm rot="0">
            <a:off x="5140894" y="3299569"/>
            <a:ext cx="3938538" cy="1338773"/>
            <a:chOff x="0" y="0"/>
            <a:chExt cx="1037310" cy="352599"/>
          </a:xfrm>
        </p:grpSpPr>
        <p:sp>
          <p:nvSpPr>
            <p:cNvPr name="Freeform 8" id="8"/>
            <p:cNvSpPr/>
            <p:nvPr/>
          </p:nvSpPr>
          <p:spPr>
            <a:xfrm flipH="false" flipV="false" rot="0">
              <a:off x="0" y="0"/>
              <a:ext cx="1037310" cy="352599"/>
            </a:xfrm>
            <a:custGeom>
              <a:avLst/>
              <a:gdLst/>
              <a:ahLst/>
              <a:cxnLst/>
              <a:rect r="r" b="b" t="t" l="l"/>
              <a:pathLst>
                <a:path h="352599" w="1037310">
                  <a:moveTo>
                    <a:pt x="39314" y="0"/>
                  </a:moveTo>
                  <a:lnTo>
                    <a:pt x="997997" y="0"/>
                  </a:lnTo>
                  <a:cubicBezTo>
                    <a:pt x="1008423" y="0"/>
                    <a:pt x="1018423" y="4142"/>
                    <a:pt x="1025796" y="11515"/>
                  </a:cubicBezTo>
                  <a:cubicBezTo>
                    <a:pt x="1033168" y="18887"/>
                    <a:pt x="1037310" y="28887"/>
                    <a:pt x="1037310" y="39314"/>
                  </a:cubicBezTo>
                  <a:lnTo>
                    <a:pt x="1037310" y="313285"/>
                  </a:lnTo>
                  <a:cubicBezTo>
                    <a:pt x="1037310" y="334997"/>
                    <a:pt x="1019709" y="352599"/>
                    <a:pt x="997997" y="352599"/>
                  </a:cubicBezTo>
                  <a:lnTo>
                    <a:pt x="39314" y="352599"/>
                  </a:lnTo>
                  <a:cubicBezTo>
                    <a:pt x="17601" y="352599"/>
                    <a:pt x="0" y="334997"/>
                    <a:pt x="0" y="313285"/>
                  </a:cubicBezTo>
                  <a:lnTo>
                    <a:pt x="0" y="39314"/>
                  </a:lnTo>
                  <a:cubicBezTo>
                    <a:pt x="0" y="17601"/>
                    <a:pt x="17601" y="0"/>
                    <a:pt x="39314" y="0"/>
                  </a:cubicBezTo>
                  <a:close/>
                </a:path>
              </a:pathLst>
            </a:custGeom>
            <a:solidFill>
              <a:srgbClr val="202226"/>
            </a:solidFill>
            <a:ln w="9525" cap="sq">
              <a:solidFill>
                <a:srgbClr val="EEFBEF"/>
              </a:solidFill>
              <a:prstDash val="solid"/>
              <a:miter/>
            </a:ln>
          </p:spPr>
        </p:sp>
        <p:sp>
          <p:nvSpPr>
            <p:cNvPr name="TextBox 9" id="9"/>
            <p:cNvSpPr txBox="true"/>
            <p:nvPr/>
          </p:nvSpPr>
          <p:spPr>
            <a:xfrm>
              <a:off x="0" y="-28575"/>
              <a:ext cx="1037310" cy="381174"/>
            </a:xfrm>
            <a:prstGeom prst="rect">
              <a:avLst/>
            </a:prstGeom>
          </p:spPr>
          <p:txBody>
            <a:bodyPr anchor="ctr" rtlCol="false" tIns="50800" lIns="50800" bIns="50800" rIns="50800"/>
            <a:lstStyle/>
            <a:p>
              <a:pPr algn="ctr">
                <a:lnSpc>
                  <a:spcPts val="3080"/>
                </a:lnSpc>
              </a:pPr>
              <a:r>
                <a:rPr lang="en-US" b="true" sz="2200">
                  <a:solidFill>
                    <a:srgbClr val="FCFCFC"/>
                  </a:solidFill>
                  <a:latin typeface="Open Sauce Medium"/>
                  <a:ea typeface="Open Sauce Medium"/>
                  <a:cs typeface="Open Sauce Medium"/>
                  <a:sym typeface="Open Sauce Medium"/>
                </a:rPr>
                <a:t>Price</a:t>
              </a:r>
            </a:p>
          </p:txBody>
        </p:sp>
      </p:grpSp>
      <p:grpSp>
        <p:nvGrpSpPr>
          <p:cNvPr name="Group 10" id="10"/>
          <p:cNvGrpSpPr/>
          <p:nvPr/>
        </p:nvGrpSpPr>
        <p:grpSpPr>
          <a:xfrm rot="0">
            <a:off x="1064792" y="4769828"/>
            <a:ext cx="3938538" cy="1023038"/>
            <a:chOff x="0" y="0"/>
            <a:chExt cx="1037310" cy="269442"/>
          </a:xfrm>
        </p:grpSpPr>
        <p:sp>
          <p:nvSpPr>
            <p:cNvPr name="Freeform 11" id="11"/>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12" id="12"/>
            <p:cNvSpPr txBox="true"/>
            <p:nvPr/>
          </p:nvSpPr>
          <p:spPr>
            <a:xfrm>
              <a:off x="0" y="-38100"/>
              <a:ext cx="1037310" cy="307542"/>
            </a:xfrm>
            <a:prstGeom prst="rect">
              <a:avLst/>
            </a:prstGeom>
          </p:spPr>
          <p:txBody>
            <a:bodyPr anchor="ctr" rtlCol="false" tIns="50800" lIns="50800" bIns="50800" rIns="50800"/>
            <a:lstStyle/>
            <a:p>
              <a:pPr algn="ctr">
                <a:lnSpc>
                  <a:spcPts val="3079"/>
                </a:lnSpc>
              </a:pPr>
              <a:r>
                <a:rPr lang="en-US" b="true" sz="2199">
                  <a:solidFill>
                    <a:srgbClr val="202226"/>
                  </a:solidFill>
                  <a:latin typeface="Cooper BT Bold"/>
                  <a:ea typeface="Cooper BT Bold"/>
                  <a:cs typeface="Cooper BT Bold"/>
                  <a:sym typeface="Cooper BT Bold"/>
                </a:rPr>
                <a:t>Modern and durable design</a:t>
              </a:r>
            </a:p>
          </p:txBody>
        </p:sp>
      </p:grpSp>
      <p:grpSp>
        <p:nvGrpSpPr>
          <p:cNvPr name="Group 13" id="13"/>
          <p:cNvGrpSpPr/>
          <p:nvPr/>
        </p:nvGrpSpPr>
        <p:grpSpPr>
          <a:xfrm rot="0">
            <a:off x="5140894" y="4769828"/>
            <a:ext cx="3938538" cy="1023038"/>
            <a:chOff x="0" y="0"/>
            <a:chExt cx="1037310" cy="269442"/>
          </a:xfrm>
        </p:grpSpPr>
        <p:sp>
          <p:nvSpPr>
            <p:cNvPr name="Freeform 14" id="14"/>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15" id="15"/>
            <p:cNvSpPr txBox="true"/>
            <p:nvPr/>
          </p:nvSpPr>
          <p:spPr>
            <a:xfrm>
              <a:off x="0" y="-38100"/>
              <a:ext cx="1037310" cy="30754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64792" y="5924352"/>
            <a:ext cx="3938538" cy="1023038"/>
            <a:chOff x="0" y="0"/>
            <a:chExt cx="1037310" cy="269442"/>
          </a:xfrm>
        </p:grpSpPr>
        <p:sp>
          <p:nvSpPr>
            <p:cNvPr name="Freeform 17" id="17"/>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18" id="18"/>
            <p:cNvSpPr txBox="true"/>
            <p:nvPr/>
          </p:nvSpPr>
          <p:spPr>
            <a:xfrm>
              <a:off x="0" y="-38100"/>
              <a:ext cx="1037310" cy="30754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5140894" y="5924352"/>
            <a:ext cx="3938538" cy="1023038"/>
            <a:chOff x="0" y="0"/>
            <a:chExt cx="1037310" cy="269442"/>
          </a:xfrm>
        </p:grpSpPr>
        <p:sp>
          <p:nvSpPr>
            <p:cNvPr name="Freeform 20" id="20"/>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21" id="21"/>
            <p:cNvSpPr txBox="true"/>
            <p:nvPr/>
          </p:nvSpPr>
          <p:spPr>
            <a:xfrm>
              <a:off x="0" y="-38100"/>
              <a:ext cx="1037310" cy="307542"/>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064792" y="7078875"/>
            <a:ext cx="3938538" cy="1023038"/>
            <a:chOff x="0" y="0"/>
            <a:chExt cx="1037310" cy="269442"/>
          </a:xfrm>
        </p:grpSpPr>
        <p:sp>
          <p:nvSpPr>
            <p:cNvPr name="Freeform 23" id="23"/>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24" id="24"/>
            <p:cNvSpPr txBox="true"/>
            <p:nvPr/>
          </p:nvSpPr>
          <p:spPr>
            <a:xfrm>
              <a:off x="0" y="-38100"/>
              <a:ext cx="1037310" cy="307542"/>
            </a:xfrm>
            <a:prstGeom prst="rect">
              <a:avLst/>
            </a:prstGeom>
          </p:spPr>
          <p:txBody>
            <a:bodyPr anchor="ctr" rtlCol="false" tIns="50800" lIns="50800" bIns="50800" rIns="50800"/>
            <a:lstStyle/>
            <a:p>
              <a:pPr algn="ctr">
                <a:lnSpc>
                  <a:spcPts val="3079"/>
                </a:lnSpc>
              </a:pPr>
              <a:r>
                <a:rPr lang="en-US" b="true" sz="2199">
                  <a:solidFill>
                    <a:srgbClr val="202226"/>
                  </a:solidFill>
                  <a:latin typeface="Cooper BT Bold"/>
                  <a:ea typeface="Cooper BT Bold"/>
                  <a:cs typeface="Cooper BT Bold"/>
                  <a:sym typeface="Cooper BT Bold"/>
                </a:rPr>
                <a:t>Easy to assemble and disassemble</a:t>
              </a:r>
            </a:p>
          </p:txBody>
        </p:sp>
      </p:grpSp>
      <p:grpSp>
        <p:nvGrpSpPr>
          <p:cNvPr name="Group 25" id="25"/>
          <p:cNvGrpSpPr/>
          <p:nvPr/>
        </p:nvGrpSpPr>
        <p:grpSpPr>
          <a:xfrm rot="0">
            <a:off x="5140894" y="7078875"/>
            <a:ext cx="3938538" cy="1023038"/>
            <a:chOff x="0" y="0"/>
            <a:chExt cx="1037310" cy="269442"/>
          </a:xfrm>
        </p:grpSpPr>
        <p:sp>
          <p:nvSpPr>
            <p:cNvPr name="Freeform 26" id="26"/>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27" id="27"/>
            <p:cNvSpPr txBox="true"/>
            <p:nvPr/>
          </p:nvSpPr>
          <p:spPr>
            <a:xfrm>
              <a:off x="0" y="-38100"/>
              <a:ext cx="1037310" cy="307542"/>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64792" y="8235262"/>
            <a:ext cx="3938538" cy="1023038"/>
            <a:chOff x="0" y="0"/>
            <a:chExt cx="1037310" cy="269442"/>
          </a:xfrm>
        </p:grpSpPr>
        <p:sp>
          <p:nvSpPr>
            <p:cNvPr name="Freeform 29" id="29"/>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30" id="30"/>
            <p:cNvSpPr txBox="true"/>
            <p:nvPr/>
          </p:nvSpPr>
          <p:spPr>
            <a:xfrm>
              <a:off x="0" y="-38100"/>
              <a:ext cx="1037310" cy="307542"/>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5140894" y="8235262"/>
            <a:ext cx="3938538" cy="1023038"/>
            <a:chOff x="0" y="0"/>
            <a:chExt cx="1037310" cy="269442"/>
          </a:xfrm>
        </p:grpSpPr>
        <p:sp>
          <p:nvSpPr>
            <p:cNvPr name="Freeform 32" id="32"/>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33" id="33"/>
            <p:cNvSpPr txBox="true"/>
            <p:nvPr/>
          </p:nvSpPr>
          <p:spPr>
            <a:xfrm>
              <a:off x="0" y="-38100"/>
              <a:ext cx="1037310" cy="307542"/>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9212782" y="3299569"/>
            <a:ext cx="3938538" cy="1338773"/>
            <a:chOff x="0" y="0"/>
            <a:chExt cx="1037310" cy="352599"/>
          </a:xfrm>
        </p:grpSpPr>
        <p:sp>
          <p:nvSpPr>
            <p:cNvPr name="Freeform 35" id="35"/>
            <p:cNvSpPr/>
            <p:nvPr/>
          </p:nvSpPr>
          <p:spPr>
            <a:xfrm flipH="false" flipV="false" rot="0">
              <a:off x="0" y="0"/>
              <a:ext cx="1037310" cy="352599"/>
            </a:xfrm>
            <a:custGeom>
              <a:avLst/>
              <a:gdLst/>
              <a:ahLst/>
              <a:cxnLst/>
              <a:rect r="r" b="b" t="t" l="l"/>
              <a:pathLst>
                <a:path h="352599" w="1037310">
                  <a:moveTo>
                    <a:pt x="39314" y="0"/>
                  </a:moveTo>
                  <a:lnTo>
                    <a:pt x="997997" y="0"/>
                  </a:lnTo>
                  <a:cubicBezTo>
                    <a:pt x="1008423" y="0"/>
                    <a:pt x="1018423" y="4142"/>
                    <a:pt x="1025796" y="11515"/>
                  </a:cubicBezTo>
                  <a:cubicBezTo>
                    <a:pt x="1033168" y="18887"/>
                    <a:pt x="1037310" y="28887"/>
                    <a:pt x="1037310" y="39314"/>
                  </a:cubicBezTo>
                  <a:lnTo>
                    <a:pt x="1037310" y="313285"/>
                  </a:lnTo>
                  <a:cubicBezTo>
                    <a:pt x="1037310" y="334997"/>
                    <a:pt x="1019709" y="352599"/>
                    <a:pt x="997997" y="352599"/>
                  </a:cubicBezTo>
                  <a:lnTo>
                    <a:pt x="39314" y="352599"/>
                  </a:lnTo>
                  <a:cubicBezTo>
                    <a:pt x="17601" y="352599"/>
                    <a:pt x="0" y="334997"/>
                    <a:pt x="0" y="313285"/>
                  </a:cubicBezTo>
                  <a:lnTo>
                    <a:pt x="0" y="39314"/>
                  </a:lnTo>
                  <a:cubicBezTo>
                    <a:pt x="0" y="17601"/>
                    <a:pt x="17601" y="0"/>
                    <a:pt x="39314" y="0"/>
                  </a:cubicBezTo>
                  <a:close/>
                </a:path>
              </a:pathLst>
            </a:custGeom>
            <a:solidFill>
              <a:srgbClr val="202226"/>
            </a:solidFill>
            <a:ln w="9525" cap="sq">
              <a:solidFill>
                <a:srgbClr val="EEFBEF"/>
              </a:solidFill>
              <a:prstDash val="solid"/>
              <a:miter/>
            </a:ln>
          </p:spPr>
        </p:sp>
        <p:sp>
          <p:nvSpPr>
            <p:cNvPr name="TextBox 36" id="36"/>
            <p:cNvSpPr txBox="true"/>
            <p:nvPr/>
          </p:nvSpPr>
          <p:spPr>
            <a:xfrm>
              <a:off x="0" y="-28575"/>
              <a:ext cx="1037310" cy="381174"/>
            </a:xfrm>
            <a:prstGeom prst="rect">
              <a:avLst/>
            </a:prstGeom>
          </p:spPr>
          <p:txBody>
            <a:bodyPr anchor="ctr" rtlCol="false" tIns="50800" lIns="50800" bIns="50800" rIns="50800"/>
            <a:lstStyle/>
            <a:p>
              <a:pPr algn="ctr">
                <a:lnSpc>
                  <a:spcPts val="3080"/>
                </a:lnSpc>
              </a:pPr>
              <a:r>
                <a:rPr lang="en-US" b="true" sz="2200">
                  <a:solidFill>
                    <a:srgbClr val="FCFCFC"/>
                  </a:solidFill>
                  <a:latin typeface="Open Sauce Medium"/>
                  <a:ea typeface="Open Sauce Medium"/>
                  <a:cs typeface="Open Sauce Medium"/>
                  <a:sym typeface="Open Sauce Medium"/>
                </a:rPr>
                <a:t>Place</a:t>
              </a:r>
            </a:p>
          </p:txBody>
        </p:sp>
      </p:grpSp>
      <p:grpSp>
        <p:nvGrpSpPr>
          <p:cNvPr name="Group 37" id="37"/>
          <p:cNvGrpSpPr/>
          <p:nvPr/>
        </p:nvGrpSpPr>
        <p:grpSpPr>
          <a:xfrm rot="0">
            <a:off x="9212782" y="4769828"/>
            <a:ext cx="3938538" cy="1023038"/>
            <a:chOff x="0" y="0"/>
            <a:chExt cx="1037310" cy="269442"/>
          </a:xfrm>
        </p:grpSpPr>
        <p:sp>
          <p:nvSpPr>
            <p:cNvPr name="Freeform 38" id="38"/>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39" id="39"/>
            <p:cNvSpPr txBox="true"/>
            <p:nvPr/>
          </p:nvSpPr>
          <p:spPr>
            <a:xfrm>
              <a:off x="0" y="-38100"/>
              <a:ext cx="1037310" cy="307542"/>
            </a:xfrm>
            <a:prstGeom prst="rect">
              <a:avLst/>
            </a:prstGeom>
          </p:spPr>
          <p:txBody>
            <a:bodyPr anchor="ctr" rtlCol="false" tIns="50800" lIns="50800" bIns="50800" rIns="50800"/>
            <a:lstStyle/>
            <a:p>
              <a:pPr algn="ctr">
                <a:lnSpc>
                  <a:spcPts val="3079"/>
                </a:lnSpc>
              </a:pPr>
              <a:r>
                <a:rPr lang="en-US" b="true" sz="2199">
                  <a:solidFill>
                    <a:srgbClr val="202226"/>
                  </a:solidFill>
                  <a:latin typeface="Cooper BT Bold"/>
                  <a:ea typeface="Cooper BT Bold"/>
                  <a:cs typeface="Cooper BT Bold"/>
                  <a:sym typeface="Cooper BT Bold"/>
                </a:rPr>
                <a:t>official website</a:t>
              </a:r>
            </a:p>
          </p:txBody>
        </p:sp>
      </p:grpSp>
      <p:grpSp>
        <p:nvGrpSpPr>
          <p:cNvPr name="Group 40" id="40"/>
          <p:cNvGrpSpPr/>
          <p:nvPr/>
        </p:nvGrpSpPr>
        <p:grpSpPr>
          <a:xfrm rot="0">
            <a:off x="9212782" y="5924352"/>
            <a:ext cx="3938538" cy="1023038"/>
            <a:chOff x="0" y="0"/>
            <a:chExt cx="1037310" cy="269442"/>
          </a:xfrm>
        </p:grpSpPr>
        <p:sp>
          <p:nvSpPr>
            <p:cNvPr name="Freeform 41" id="41"/>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42" id="42"/>
            <p:cNvSpPr txBox="true"/>
            <p:nvPr/>
          </p:nvSpPr>
          <p:spPr>
            <a:xfrm>
              <a:off x="0" y="-38100"/>
              <a:ext cx="1037310" cy="307542"/>
            </a:xfrm>
            <a:prstGeom prst="rect">
              <a:avLst/>
            </a:prstGeom>
          </p:spPr>
          <p:txBody>
            <a:bodyPr anchor="ctr" rtlCol="false" tIns="50800" lIns="50800" bIns="50800" rIns="50800"/>
            <a:lstStyle/>
            <a:p>
              <a:pPr algn="ctr">
                <a:lnSpc>
                  <a:spcPts val="3079"/>
                </a:lnSpc>
              </a:pPr>
              <a:r>
                <a:rPr lang="en-US" b="true" sz="2199">
                  <a:solidFill>
                    <a:srgbClr val="202226"/>
                  </a:solidFill>
                  <a:latin typeface="Cooper BT Bold"/>
                  <a:ea typeface="Cooper BT Bold"/>
                  <a:cs typeface="Cooper BT Bold"/>
                  <a:sym typeface="Cooper BT Bold"/>
                </a:rPr>
                <a:t>Social media channels</a:t>
              </a:r>
            </a:p>
          </p:txBody>
        </p:sp>
      </p:grpSp>
      <p:grpSp>
        <p:nvGrpSpPr>
          <p:cNvPr name="Group 43" id="43"/>
          <p:cNvGrpSpPr/>
          <p:nvPr/>
        </p:nvGrpSpPr>
        <p:grpSpPr>
          <a:xfrm rot="0">
            <a:off x="9212782" y="7078875"/>
            <a:ext cx="3938538" cy="1023038"/>
            <a:chOff x="0" y="0"/>
            <a:chExt cx="1037310" cy="269442"/>
          </a:xfrm>
        </p:grpSpPr>
        <p:sp>
          <p:nvSpPr>
            <p:cNvPr name="Freeform 44" id="44"/>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45" id="45"/>
            <p:cNvSpPr txBox="true"/>
            <p:nvPr/>
          </p:nvSpPr>
          <p:spPr>
            <a:xfrm>
              <a:off x="0" y="-38100"/>
              <a:ext cx="1037310" cy="307542"/>
            </a:xfrm>
            <a:prstGeom prst="rect">
              <a:avLst/>
            </a:prstGeom>
          </p:spPr>
          <p:txBody>
            <a:bodyPr anchor="ctr" rtlCol="false" tIns="50800" lIns="50800" bIns="50800" rIns="50800"/>
            <a:lstStyle/>
            <a:p>
              <a:pPr algn="ctr">
                <a:lnSpc>
                  <a:spcPts val="3079"/>
                </a:lnSpc>
              </a:pPr>
              <a:r>
                <a:rPr lang="en-US" b="true" sz="2199">
                  <a:solidFill>
                    <a:srgbClr val="202226"/>
                  </a:solidFill>
                  <a:latin typeface="Cooper BT Bold"/>
                  <a:ea typeface="Cooper BT Bold"/>
                  <a:cs typeface="Cooper BT Bold"/>
                  <a:sym typeface="Cooper BT Bold"/>
                </a:rPr>
                <a:t>commercial markets</a:t>
              </a:r>
            </a:p>
          </p:txBody>
        </p:sp>
      </p:grpSp>
      <p:grpSp>
        <p:nvGrpSpPr>
          <p:cNvPr name="Group 46" id="46"/>
          <p:cNvGrpSpPr/>
          <p:nvPr/>
        </p:nvGrpSpPr>
        <p:grpSpPr>
          <a:xfrm rot="0">
            <a:off x="9212782" y="8235262"/>
            <a:ext cx="3938538" cy="1023038"/>
            <a:chOff x="0" y="0"/>
            <a:chExt cx="1037310" cy="269442"/>
          </a:xfrm>
        </p:grpSpPr>
        <p:sp>
          <p:nvSpPr>
            <p:cNvPr name="Freeform 47" id="47"/>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48" id="48"/>
            <p:cNvSpPr txBox="true"/>
            <p:nvPr/>
          </p:nvSpPr>
          <p:spPr>
            <a:xfrm>
              <a:off x="0" y="-38100"/>
              <a:ext cx="1037310" cy="307542"/>
            </a:xfrm>
            <a:prstGeom prst="rect">
              <a:avLst/>
            </a:prstGeom>
          </p:spPr>
          <p:txBody>
            <a:bodyPr anchor="ctr" rtlCol="false" tIns="50800" lIns="50800" bIns="50800" rIns="50800"/>
            <a:lstStyle/>
            <a:p>
              <a:pPr algn="ctr">
                <a:lnSpc>
                  <a:spcPts val="3079"/>
                </a:lnSpc>
              </a:pPr>
              <a:r>
                <a:rPr lang="en-US" b="true" sz="2199">
                  <a:solidFill>
                    <a:srgbClr val="202226"/>
                  </a:solidFill>
                  <a:latin typeface="Cooper BT Bold"/>
                  <a:ea typeface="Cooper BT Bold"/>
                  <a:cs typeface="Cooper BT Bold"/>
                  <a:sym typeface="Cooper BT Bold"/>
                </a:rPr>
                <a:t>E-commerce stores</a:t>
              </a:r>
            </a:p>
          </p:txBody>
        </p:sp>
      </p:grpSp>
      <p:grpSp>
        <p:nvGrpSpPr>
          <p:cNvPr name="Group 49" id="49"/>
          <p:cNvGrpSpPr/>
          <p:nvPr/>
        </p:nvGrpSpPr>
        <p:grpSpPr>
          <a:xfrm rot="0">
            <a:off x="13284670" y="3299569"/>
            <a:ext cx="3938538" cy="1338773"/>
            <a:chOff x="0" y="0"/>
            <a:chExt cx="1037310" cy="352599"/>
          </a:xfrm>
        </p:grpSpPr>
        <p:sp>
          <p:nvSpPr>
            <p:cNvPr name="Freeform 50" id="50"/>
            <p:cNvSpPr/>
            <p:nvPr/>
          </p:nvSpPr>
          <p:spPr>
            <a:xfrm flipH="false" flipV="false" rot="0">
              <a:off x="0" y="0"/>
              <a:ext cx="1037310" cy="352599"/>
            </a:xfrm>
            <a:custGeom>
              <a:avLst/>
              <a:gdLst/>
              <a:ahLst/>
              <a:cxnLst/>
              <a:rect r="r" b="b" t="t" l="l"/>
              <a:pathLst>
                <a:path h="352599" w="1037310">
                  <a:moveTo>
                    <a:pt x="39314" y="0"/>
                  </a:moveTo>
                  <a:lnTo>
                    <a:pt x="997997" y="0"/>
                  </a:lnTo>
                  <a:cubicBezTo>
                    <a:pt x="1008423" y="0"/>
                    <a:pt x="1018423" y="4142"/>
                    <a:pt x="1025796" y="11515"/>
                  </a:cubicBezTo>
                  <a:cubicBezTo>
                    <a:pt x="1033168" y="18887"/>
                    <a:pt x="1037310" y="28887"/>
                    <a:pt x="1037310" y="39314"/>
                  </a:cubicBezTo>
                  <a:lnTo>
                    <a:pt x="1037310" y="313285"/>
                  </a:lnTo>
                  <a:cubicBezTo>
                    <a:pt x="1037310" y="334997"/>
                    <a:pt x="1019709" y="352599"/>
                    <a:pt x="997997" y="352599"/>
                  </a:cubicBezTo>
                  <a:lnTo>
                    <a:pt x="39314" y="352599"/>
                  </a:lnTo>
                  <a:cubicBezTo>
                    <a:pt x="17601" y="352599"/>
                    <a:pt x="0" y="334997"/>
                    <a:pt x="0" y="313285"/>
                  </a:cubicBezTo>
                  <a:lnTo>
                    <a:pt x="0" y="39314"/>
                  </a:lnTo>
                  <a:cubicBezTo>
                    <a:pt x="0" y="17601"/>
                    <a:pt x="17601" y="0"/>
                    <a:pt x="39314" y="0"/>
                  </a:cubicBezTo>
                  <a:close/>
                </a:path>
              </a:pathLst>
            </a:custGeom>
            <a:solidFill>
              <a:srgbClr val="202226"/>
            </a:solidFill>
            <a:ln w="9525" cap="sq">
              <a:solidFill>
                <a:srgbClr val="EEFBEF"/>
              </a:solidFill>
              <a:prstDash val="solid"/>
              <a:miter/>
            </a:ln>
          </p:spPr>
        </p:sp>
        <p:sp>
          <p:nvSpPr>
            <p:cNvPr name="TextBox 51" id="51"/>
            <p:cNvSpPr txBox="true"/>
            <p:nvPr/>
          </p:nvSpPr>
          <p:spPr>
            <a:xfrm>
              <a:off x="0" y="-28575"/>
              <a:ext cx="1037310" cy="381174"/>
            </a:xfrm>
            <a:prstGeom prst="rect">
              <a:avLst/>
            </a:prstGeom>
          </p:spPr>
          <p:txBody>
            <a:bodyPr anchor="ctr" rtlCol="false" tIns="50800" lIns="50800" bIns="50800" rIns="50800"/>
            <a:lstStyle/>
            <a:p>
              <a:pPr algn="ctr">
                <a:lnSpc>
                  <a:spcPts val="3080"/>
                </a:lnSpc>
              </a:pPr>
              <a:r>
                <a:rPr lang="en-US" b="true" sz="2200">
                  <a:solidFill>
                    <a:srgbClr val="FCFCFC"/>
                  </a:solidFill>
                  <a:latin typeface="Open Sauce Medium"/>
                  <a:ea typeface="Open Sauce Medium"/>
                  <a:cs typeface="Open Sauce Medium"/>
                  <a:sym typeface="Open Sauce Medium"/>
                </a:rPr>
                <a:t>Promotion</a:t>
              </a:r>
            </a:p>
          </p:txBody>
        </p:sp>
      </p:grpSp>
      <p:grpSp>
        <p:nvGrpSpPr>
          <p:cNvPr name="Group 52" id="52"/>
          <p:cNvGrpSpPr/>
          <p:nvPr/>
        </p:nvGrpSpPr>
        <p:grpSpPr>
          <a:xfrm rot="0">
            <a:off x="13284670" y="4769828"/>
            <a:ext cx="3938538" cy="1023038"/>
            <a:chOff x="0" y="0"/>
            <a:chExt cx="1037310" cy="269442"/>
          </a:xfrm>
        </p:grpSpPr>
        <p:sp>
          <p:nvSpPr>
            <p:cNvPr name="Freeform 53" id="53"/>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54" id="54"/>
            <p:cNvSpPr txBox="true"/>
            <p:nvPr/>
          </p:nvSpPr>
          <p:spPr>
            <a:xfrm>
              <a:off x="0" y="-38100"/>
              <a:ext cx="1037310" cy="307542"/>
            </a:xfrm>
            <a:prstGeom prst="rect">
              <a:avLst/>
            </a:prstGeom>
          </p:spPr>
          <p:txBody>
            <a:bodyPr anchor="ctr" rtlCol="false" tIns="50800" lIns="50800" bIns="50800" rIns="50800"/>
            <a:lstStyle/>
            <a:p>
              <a:pPr algn="ctr">
                <a:lnSpc>
                  <a:spcPts val="3079"/>
                </a:lnSpc>
              </a:pPr>
              <a:r>
                <a:rPr lang="en-US" b="true" sz="2199">
                  <a:solidFill>
                    <a:srgbClr val="202226"/>
                  </a:solidFill>
                  <a:latin typeface="Cooper BT Bold"/>
                  <a:ea typeface="Cooper BT Bold"/>
                  <a:cs typeface="Cooper BT Bold"/>
                  <a:sym typeface="Cooper BT Bold"/>
                </a:rPr>
                <a:t>Content Marketing</a:t>
              </a:r>
            </a:p>
          </p:txBody>
        </p:sp>
      </p:grpSp>
      <p:grpSp>
        <p:nvGrpSpPr>
          <p:cNvPr name="Group 55" id="55"/>
          <p:cNvGrpSpPr/>
          <p:nvPr/>
        </p:nvGrpSpPr>
        <p:grpSpPr>
          <a:xfrm rot="0">
            <a:off x="13284670" y="5924352"/>
            <a:ext cx="3938538" cy="1023038"/>
            <a:chOff x="0" y="0"/>
            <a:chExt cx="1037310" cy="269442"/>
          </a:xfrm>
        </p:grpSpPr>
        <p:sp>
          <p:nvSpPr>
            <p:cNvPr name="Freeform 56" id="56"/>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57" id="57"/>
            <p:cNvSpPr txBox="true"/>
            <p:nvPr/>
          </p:nvSpPr>
          <p:spPr>
            <a:xfrm>
              <a:off x="0" y="-38100"/>
              <a:ext cx="1037310" cy="307542"/>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13284670" y="7078875"/>
            <a:ext cx="3938538" cy="1023038"/>
            <a:chOff x="0" y="0"/>
            <a:chExt cx="1037310" cy="269442"/>
          </a:xfrm>
        </p:grpSpPr>
        <p:sp>
          <p:nvSpPr>
            <p:cNvPr name="Freeform 59" id="59"/>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60" id="60"/>
            <p:cNvSpPr txBox="true"/>
            <p:nvPr/>
          </p:nvSpPr>
          <p:spPr>
            <a:xfrm>
              <a:off x="0" y="-47625"/>
              <a:ext cx="1037310" cy="317067"/>
            </a:xfrm>
            <a:prstGeom prst="rect">
              <a:avLst/>
            </a:prstGeom>
          </p:spPr>
          <p:txBody>
            <a:bodyPr anchor="ctr" rtlCol="false" tIns="50800" lIns="50800" bIns="50800" rIns="50800"/>
            <a:lstStyle/>
            <a:p>
              <a:pPr algn="ctr">
                <a:lnSpc>
                  <a:spcPts val="3219"/>
                </a:lnSpc>
              </a:pPr>
              <a:r>
                <a:rPr lang="en-US" b="true" sz="2299">
                  <a:solidFill>
                    <a:srgbClr val="202226"/>
                  </a:solidFill>
                  <a:latin typeface="Cooper BT Bold"/>
                  <a:ea typeface="Cooper BT Bold"/>
                  <a:cs typeface="Cooper BT Bold"/>
                  <a:sym typeface="Cooper BT Bold"/>
                </a:rPr>
                <a:t>offers</a:t>
              </a:r>
            </a:p>
          </p:txBody>
        </p:sp>
      </p:grpSp>
      <p:grpSp>
        <p:nvGrpSpPr>
          <p:cNvPr name="Group 61" id="61"/>
          <p:cNvGrpSpPr/>
          <p:nvPr/>
        </p:nvGrpSpPr>
        <p:grpSpPr>
          <a:xfrm rot="0">
            <a:off x="13284670" y="8235262"/>
            <a:ext cx="3938538" cy="1023038"/>
            <a:chOff x="0" y="0"/>
            <a:chExt cx="1037310" cy="269442"/>
          </a:xfrm>
        </p:grpSpPr>
        <p:sp>
          <p:nvSpPr>
            <p:cNvPr name="Freeform 62" id="62"/>
            <p:cNvSpPr/>
            <p:nvPr/>
          </p:nvSpPr>
          <p:spPr>
            <a:xfrm flipH="false" flipV="false" rot="0">
              <a:off x="0" y="0"/>
              <a:ext cx="1037310" cy="269442"/>
            </a:xfrm>
            <a:custGeom>
              <a:avLst/>
              <a:gdLst/>
              <a:ahLst/>
              <a:cxnLst/>
              <a:rect r="r" b="b" t="t" l="l"/>
              <a:pathLst>
                <a:path h="269442" w="1037310">
                  <a:moveTo>
                    <a:pt x="39314" y="0"/>
                  </a:moveTo>
                  <a:lnTo>
                    <a:pt x="997997" y="0"/>
                  </a:lnTo>
                  <a:cubicBezTo>
                    <a:pt x="1008423" y="0"/>
                    <a:pt x="1018423" y="4142"/>
                    <a:pt x="1025796" y="11515"/>
                  </a:cubicBezTo>
                  <a:cubicBezTo>
                    <a:pt x="1033168" y="18887"/>
                    <a:pt x="1037310" y="28887"/>
                    <a:pt x="1037310" y="39314"/>
                  </a:cubicBezTo>
                  <a:lnTo>
                    <a:pt x="1037310" y="230128"/>
                  </a:lnTo>
                  <a:cubicBezTo>
                    <a:pt x="1037310" y="251841"/>
                    <a:pt x="1019709" y="269442"/>
                    <a:pt x="997997" y="269442"/>
                  </a:cubicBezTo>
                  <a:lnTo>
                    <a:pt x="39314" y="269442"/>
                  </a:lnTo>
                  <a:cubicBezTo>
                    <a:pt x="28887" y="269442"/>
                    <a:pt x="18887" y="265300"/>
                    <a:pt x="11515" y="257927"/>
                  </a:cubicBezTo>
                  <a:cubicBezTo>
                    <a:pt x="4142" y="250555"/>
                    <a:pt x="0" y="240555"/>
                    <a:pt x="0" y="230128"/>
                  </a:cubicBezTo>
                  <a:lnTo>
                    <a:pt x="0" y="39314"/>
                  </a:lnTo>
                  <a:cubicBezTo>
                    <a:pt x="0" y="17601"/>
                    <a:pt x="17601" y="0"/>
                    <a:pt x="39314" y="0"/>
                  </a:cubicBezTo>
                  <a:close/>
                </a:path>
              </a:pathLst>
            </a:custGeom>
            <a:solidFill>
              <a:srgbClr val="DEDEDE"/>
            </a:solidFill>
            <a:ln cap="sq">
              <a:noFill/>
              <a:prstDash val="solid"/>
              <a:miter/>
            </a:ln>
          </p:spPr>
        </p:sp>
        <p:sp>
          <p:nvSpPr>
            <p:cNvPr name="TextBox 63" id="63"/>
            <p:cNvSpPr txBox="true"/>
            <p:nvPr/>
          </p:nvSpPr>
          <p:spPr>
            <a:xfrm>
              <a:off x="0" y="-38100"/>
              <a:ext cx="1037310" cy="307542"/>
            </a:xfrm>
            <a:prstGeom prst="rect">
              <a:avLst/>
            </a:prstGeom>
          </p:spPr>
          <p:txBody>
            <a:bodyPr anchor="ctr" rtlCol="false" tIns="50800" lIns="50800" bIns="50800" rIns="50800"/>
            <a:lstStyle/>
            <a:p>
              <a:pPr algn="ctr">
                <a:lnSpc>
                  <a:spcPts val="3079"/>
                </a:lnSpc>
              </a:pPr>
              <a:r>
                <a:rPr lang="en-US" b="true" sz="2199">
                  <a:solidFill>
                    <a:srgbClr val="202226"/>
                  </a:solidFill>
                  <a:latin typeface="Cooper BT Bold"/>
                  <a:ea typeface="Cooper BT Bold"/>
                  <a:cs typeface="Cooper BT Bold"/>
                  <a:sym typeface="Cooper BT Bold"/>
                </a:rPr>
                <a:t>Customer Service</a:t>
              </a:r>
            </a:p>
          </p:txBody>
        </p:sp>
      </p:grpSp>
      <p:grpSp>
        <p:nvGrpSpPr>
          <p:cNvPr name="Group 64" id="64"/>
          <p:cNvGrpSpPr/>
          <p:nvPr/>
        </p:nvGrpSpPr>
        <p:grpSpPr>
          <a:xfrm rot="0">
            <a:off x="15680158" y="-601980"/>
            <a:ext cx="3086100" cy="3086100"/>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66" id="6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7" id="67"/>
          <p:cNvSpPr/>
          <p:nvPr/>
        </p:nvSpPr>
        <p:spPr>
          <a:xfrm flipH="false" flipV="false" rot="0">
            <a:off x="16465246" y="179070"/>
            <a:ext cx="1515925" cy="1518687"/>
          </a:xfrm>
          <a:custGeom>
            <a:avLst/>
            <a:gdLst/>
            <a:ahLst/>
            <a:cxnLst/>
            <a:rect r="r" b="b" t="t" l="l"/>
            <a:pathLst>
              <a:path h="1518687" w="1515925">
                <a:moveTo>
                  <a:pt x="0" y="0"/>
                </a:moveTo>
                <a:lnTo>
                  <a:pt x="1515925" y="0"/>
                </a:lnTo>
                <a:lnTo>
                  <a:pt x="1515925" y="1518687"/>
                </a:lnTo>
                <a:lnTo>
                  <a:pt x="0" y="15186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8" id="68"/>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16</a:t>
            </a:r>
          </a:p>
        </p:txBody>
      </p:sp>
      <p:sp>
        <p:nvSpPr>
          <p:cNvPr name="TextBox 69" id="69"/>
          <p:cNvSpPr txBox="true"/>
          <p:nvPr/>
        </p:nvSpPr>
        <p:spPr>
          <a:xfrm rot="0">
            <a:off x="1069007" y="6217430"/>
            <a:ext cx="3938538" cy="389255"/>
          </a:xfrm>
          <a:prstGeom prst="rect">
            <a:avLst/>
          </a:prstGeom>
        </p:spPr>
        <p:txBody>
          <a:bodyPr anchor="t" rtlCol="false" tIns="0" lIns="0" bIns="0" rIns="0">
            <a:spAutoFit/>
          </a:bodyPr>
          <a:lstStyle/>
          <a:p>
            <a:pPr algn="ctr">
              <a:lnSpc>
                <a:spcPts val="3219"/>
              </a:lnSpc>
              <a:spcBef>
                <a:spcPct val="0"/>
              </a:spcBef>
            </a:pPr>
            <a:r>
              <a:rPr lang="en-US" b="true" sz="2299">
                <a:solidFill>
                  <a:srgbClr val="202226"/>
                </a:solidFill>
                <a:latin typeface="Open Sans Extra Bold"/>
                <a:ea typeface="Open Sans Extra Bold"/>
                <a:cs typeface="Open Sans Extra Bold"/>
                <a:sym typeface="Open Sans Extra Bold"/>
              </a:rPr>
              <a:t>Space-saving</a:t>
            </a:r>
          </a:p>
        </p:txBody>
      </p:sp>
      <p:sp>
        <p:nvSpPr>
          <p:cNvPr name="TextBox 70" id="70"/>
          <p:cNvSpPr txBox="true"/>
          <p:nvPr/>
        </p:nvSpPr>
        <p:spPr>
          <a:xfrm rot="0">
            <a:off x="1069007" y="8399436"/>
            <a:ext cx="3938538" cy="763270"/>
          </a:xfrm>
          <a:prstGeom prst="rect">
            <a:avLst/>
          </a:prstGeom>
        </p:spPr>
        <p:txBody>
          <a:bodyPr anchor="t" rtlCol="false" tIns="0" lIns="0" bIns="0" rIns="0">
            <a:spAutoFit/>
          </a:bodyPr>
          <a:lstStyle/>
          <a:p>
            <a:pPr algn="ctr">
              <a:lnSpc>
                <a:spcPts val="3079"/>
              </a:lnSpc>
              <a:spcBef>
                <a:spcPct val="0"/>
              </a:spcBef>
            </a:pPr>
            <a:r>
              <a:rPr lang="en-US" b="true" sz="2199">
                <a:solidFill>
                  <a:srgbClr val="202226"/>
                </a:solidFill>
                <a:latin typeface="Open Sans Extra Bold"/>
                <a:ea typeface="Open Sans Extra Bold"/>
                <a:cs typeface="Open Sans Extra Bold"/>
                <a:sym typeface="Open Sans Extra Bold"/>
              </a:rPr>
              <a:t>Rust-resistant and weatherproof</a:t>
            </a:r>
          </a:p>
        </p:txBody>
      </p:sp>
      <p:sp>
        <p:nvSpPr>
          <p:cNvPr name="TextBox 71" id="71"/>
          <p:cNvSpPr txBox="true"/>
          <p:nvPr/>
        </p:nvSpPr>
        <p:spPr>
          <a:xfrm rot="0">
            <a:off x="5140894" y="5105400"/>
            <a:ext cx="3938538"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202226"/>
                </a:solidFill>
                <a:latin typeface="Open Sans Extra Bold"/>
                <a:ea typeface="Open Sans Extra Bold"/>
                <a:cs typeface="Open Sans Extra Bold"/>
                <a:sym typeface="Open Sans Extra Bold"/>
              </a:rPr>
              <a:t>60cm 4 ropes (690 EGP)</a:t>
            </a:r>
          </a:p>
        </p:txBody>
      </p:sp>
      <p:sp>
        <p:nvSpPr>
          <p:cNvPr name="TextBox 72" id="72"/>
          <p:cNvSpPr txBox="true"/>
          <p:nvPr/>
        </p:nvSpPr>
        <p:spPr>
          <a:xfrm rot="0">
            <a:off x="5205462" y="6259591"/>
            <a:ext cx="3938538" cy="372745"/>
          </a:xfrm>
          <a:prstGeom prst="rect">
            <a:avLst/>
          </a:prstGeom>
        </p:spPr>
        <p:txBody>
          <a:bodyPr anchor="t" rtlCol="false" tIns="0" lIns="0" bIns="0" rIns="0">
            <a:spAutoFit/>
          </a:bodyPr>
          <a:lstStyle/>
          <a:p>
            <a:pPr algn="ctr">
              <a:lnSpc>
                <a:spcPts val="3079"/>
              </a:lnSpc>
              <a:spcBef>
                <a:spcPct val="0"/>
              </a:spcBef>
            </a:pPr>
            <a:r>
              <a:rPr lang="en-US" sz="2199">
                <a:solidFill>
                  <a:srgbClr val="202226"/>
                </a:solidFill>
                <a:latin typeface="Open Sans Extra Bold"/>
                <a:ea typeface="Open Sans Extra Bold"/>
                <a:cs typeface="Open Sans Extra Bold"/>
                <a:sym typeface="Open Sans Extra Bold"/>
              </a:rPr>
              <a:t>8</a:t>
            </a:r>
            <a:r>
              <a:rPr lang="en-US" b="true" sz="2199">
                <a:solidFill>
                  <a:srgbClr val="202226"/>
                </a:solidFill>
                <a:latin typeface="Open Sans Extra Bold"/>
                <a:ea typeface="Open Sans Extra Bold"/>
                <a:cs typeface="Open Sans Extra Bold"/>
                <a:sym typeface="Open Sans Extra Bold"/>
              </a:rPr>
              <a:t>0cm 5 ropes (790 EGP)</a:t>
            </a:r>
          </a:p>
        </p:txBody>
      </p:sp>
      <p:sp>
        <p:nvSpPr>
          <p:cNvPr name="TextBox 73" id="73"/>
          <p:cNvSpPr txBox="true"/>
          <p:nvPr/>
        </p:nvSpPr>
        <p:spPr>
          <a:xfrm rot="0">
            <a:off x="5138787" y="7414114"/>
            <a:ext cx="3938538" cy="372745"/>
          </a:xfrm>
          <a:prstGeom prst="rect">
            <a:avLst/>
          </a:prstGeom>
        </p:spPr>
        <p:txBody>
          <a:bodyPr anchor="t" rtlCol="false" tIns="0" lIns="0" bIns="0" rIns="0">
            <a:spAutoFit/>
          </a:bodyPr>
          <a:lstStyle/>
          <a:p>
            <a:pPr algn="ctr">
              <a:lnSpc>
                <a:spcPts val="3079"/>
              </a:lnSpc>
              <a:spcBef>
                <a:spcPct val="0"/>
              </a:spcBef>
            </a:pPr>
            <a:r>
              <a:rPr lang="en-US" sz="2199">
                <a:solidFill>
                  <a:srgbClr val="202226"/>
                </a:solidFill>
                <a:latin typeface="Open Sans Extra Bold"/>
                <a:ea typeface="Open Sans Extra Bold"/>
                <a:cs typeface="Open Sans Extra Bold"/>
                <a:sym typeface="Open Sans Extra Bold"/>
              </a:rPr>
              <a:t>100</a:t>
            </a:r>
            <a:r>
              <a:rPr lang="en-US" b="true" sz="2199">
                <a:solidFill>
                  <a:srgbClr val="202226"/>
                </a:solidFill>
                <a:latin typeface="Open Sans Extra Bold"/>
                <a:ea typeface="Open Sans Extra Bold"/>
                <a:cs typeface="Open Sans Extra Bold"/>
                <a:sym typeface="Open Sans Extra Bold"/>
              </a:rPr>
              <a:t>cm 6 ropes (850 EGP)</a:t>
            </a:r>
          </a:p>
        </p:txBody>
      </p:sp>
      <p:sp>
        <p:nvSpPr>
          <p:cNvPr name="TextBox 74" id="74"/>
          <p:cNvSpPr txBox="true"/>
          <p:nvPr/>
        </p:nvSpPr>
        <p:spPr>
          <a:xfrm rot="0">
            <a:off x="5205462" y="8594699"/>
            <a:ext cx="3938538" cy="372745"/>
          </a:xfrm>
          <a:prstGeom prst="rect">
            <a:avLst/>
          </a:prstGeom>
        </p:spPr>
        <p:txBody>
          <a:bodyPr anchor="t" rtlCol="false" tIns="0" lIns="0" bIns="0" rIns="0">
            <a:spAutoFit/>
          </a:bodyPr>
          <a:lstStyle/>
          <a:p>
            <a:pPr algn="ctr">
              <a:lnSpc>
                <a:spcPts val="3079"/>
              </a:lnSpc>
              <a:spcBef>
                <a:spcPct val="0"/>
              </a:spcBef>
            </a:pPr>
            <a:r>
              <a:rPr lang="en-US" sz="2199">
                <a:solidFill>
                  <a:srgbClr val="202226"/>
                </a:solidFill>
                <a:latin typeface="Open Sans Extra Bold"/>
                <a:ea typeface="Open Sans Extra Bold"/>
                <a:cs typeface="Open Sans Extra Bold"/>
                <a:sym typeface="Open Sans Extra Bold"/>
              </a:rPr>
              <a:t>120</a:t>
            </a:r>
            <a:r>
              <a:rPr lang="en-US" b="true" sz="2199">
                <a:solidFill>
                  <a:srgbClr val="202226"/>
                </a:solidFill>
                <a:latin typeface="Open Sans Extra Bold"/>
                <a:ea typeface="Open Sans Extra Bold"/>
                <a:cs typeface="Open Sans Extra Bold"/>
                <a:sym typeface="Open Sans Extra Bold"/>
              </a:rPr>
              <a:t>cm 6 ropes (890 EGP)</a:t>
            </a:r>
          </a:p>
        </p:txBody>
      </p:sp>
      <p:sp>
        <p:nvSpPr>
          <p:cNvPr name="TextBox 75" id="75"/>
          <p:cNvSpPr txBox="true"/>
          <p:nvPr/>
        </p:nvSpPr>
        <p:spPr>
          <a:xfrm rot="0">
            <a:off x="13217995" y="6226955"/>
            <a:ext cx="3938538" cy="763270"/>
          </a:xfrm>
          <a:prstGeom prst="rect">
            <a:avLst/>
          </a:prstGeom>
        </p:spPr>
        <p:txBody>
          <a:bodyPr anchor="t" rtlCol="false" tIns="0" lIns="0" bIns="0" rIns="0">
            <a:spAutoFit/>
          </a:bodyPr>
          <a:lstStyle/>
          <a:p>
            <a:pPr algn="ctr">
              <a:lnSpc>
                <a:spcPts val="3079"/>
              </a:lnSpc>
              <a:spcBef>
                <a:spcPct val="0"/>
              </a:spcBef>
            </a:pPr>
            <a:r>
              <a:rPr lang="en-US" b="true" sz="2199">
                <a:solidFill>
                  <a:srgbClr val="202226"/>
                </a:solidFill>
                <a:latin typeface="Open Sans Extra Bold"/>
                <a:ea typeface="Open Sans Extra Bold"/>
                <a:cs typeface="Open Sans Extra Bold"/>
                <a:sym typeface="Open Sans Extra Bold"/>
              </a:rPr>
              <a:t>Paid advertisements</a:t>
            </a:r>
          </a:p>
          <a:p>
            <a:pPr algn="ctr">
              <a:lnSpc>
                <a:spcPts val="307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grpSp>
        <p:nvGrpSpPr>
          <p:cNvPr name="Group 3" id="3"/>
          <p:cNvGrpSpPr/>
          <p:nvPr/>
        </p:nvGrpSpPr>
        <p:grpSpPr>
          <a:xfrm rot="0">
            <a:off x="16324995" y="0"/>
            <a:ext cx="2137726" cy="213772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99031" y="309520"/>
            <a:ext cx="1515925" cy="1518687"/>
          </a:xfrm>
          <a:custGeom>
            <a:avLst/>
            <a:gdLst/>
            <a:ahLst/>
            <a:cxnLst/>
            <a:rect r="r" b="b" t="t" l="l"/>
            <a:pathLst>
              <a:path h="1518687" w="1515925">
                <a:moveTo>
                  <a:pt x="0" y="0"/>
                </a:moveTo>
                <a:lnTo>
                  <a:pt x="1515925" y="0"/>
                </a:lnTo>
                <a:lnTo>
                  <a:pt x="1515925" y="1518686"/>
                </a:lnTo>
                <a:lnTo>
                  <a:pt x="0" y="15186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3329" y="3518134"/>
            <a:ext cx="16322338" cy="4175784"/>
          </a:xfrm>
          <a:custGeom>
            <a:avLst/>
            <a:gdLst/>
            <a:ahLst/>
            <a:cxnLst/>
            <a:rect r="r" b="b" t="t" l="l"/>
            <a:pathLst>
              <a:path h="4175784" w="16322338">
                <a:moveTo>
                  <a:pt x="0" y="0"/>
                </a:moveTo>
                <a:lnTo>
                  <a:pt x="16322337" y="0"/>
                </a:lnTo>
                <a:lnTo>
                  <a:pt x="16322337" y="4175784"/>
                </a:lnTo>
                <a:lnTo>
                  <a:pt x="0" y="4175784"/>
                </a:lnTo>
                <a:lnTo>
                  <a:pt x="0" y="0"/>
                </a:lnTo>
                <a:close/>
              </a:path>
            </a:pathLst>
          </a:custGeom>
          <a:blipFill>
            <a:blip r:embed="rId5"/>
            <a:stretch>
              <a:fillRect l="-4707" t="0" r="0" b="-6412"/>
            </a:stretch>
          </a:blipFill>
        </p:spPr>
      </p:sp>
      <p:sp>
        <p:nvSpPr>
          <p:cNvPr name="TextBox 8" id="8"/>
          <p:cNvSpPr txBox="true"/>
          <p:nvPr/>
        </p:nvSpPr>
        <p:spPr>
          <a:xfrm rot="0">
            <a:off x="5491637" y="1154588"/>
            <a:ext cx="5768676" cy="1369695"/>
          </a:xfrm>
          <a:prstGeom prst="rect">
            <a:avLst/>
          </a:prstGeom>
        </p:spPr>
        <p:txBody>
          <a:bodyPr anchor="t" rtlCol="false" tIns="0" lIns="0" bIns="0" rIns="0">
            <a:spAutoFit/>
          </a:bodyPr>
          <a:lstStyle/>
          <a:p>
            <a:pPr algn="l">
              <a:lnSpc>
                <a:spcPts val="10560"/>
              </a:lnSpc>
            </a:pPr>
            <a:r>
              <a:rPr lang="en-US" sz="9600">
                <a:solidFill>
                  <a:srgbClr val="202226"/>
                </a:solidFill>
                <a:latin typeface="Questrial"/>
                <a:ea typeface="Questrial"/>
                <a:cs typeface="Questrial"/>
                <a:sym typeface="Questrial"/>
              </a:rPr>
              <a:t>strategy</a:t>
            </a:r>
          </a:p>
        </p:txBody>
      </p:sp>
      <p:sp>
        <p:nvSpPr>
          <p:cNvPr name="TextBox 9" id="9"/>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TextBox 2" id="2"/>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18</a:t>
            </a:r>
          </a:p>
        </p:txBody>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777" r="0" b="-16777"/>
            </a:stretch>
          </a:blipFill>
        </p:spPr>
      </p:sp>
      <p:sp>
        <p:nvSpPr>
          <p:cNvPr name="TextBox 4" id="4"/>
          <p:cNvSpPr txBox="true"/>
          <p:nvPr/>
        </p:nvSpPr>
        <p:spPr>
          <a:xfrm rot="0">
            <a:off x="4777681" y="289646"/>
            <a:ext cx="7912605" cy="989323"/>
          </a:xfrm>
          <a:prstGeom prst="rect">
            <a:avLst/>
          </a:prstGeom>
        </p:spPr>
        <p:txBody>
          <a:bodyPr anchor="t" rtlCol="false" tIns="0" lIns="0" bIns="0" rIns="0">
            <a:spAutoFit/>
          </a:bodyPr>
          <a:lstStyle/>
          <a:p>
            <a:pPr algn="ctr">
              <a:lnSpc>
                <a:spcPts val="7930"/>
              </a:lnSpc>
            </a:pPr>
            <a:r>
              <a:rPr lang="en-US" sz="6100">
                <a:solidFill>
                  <a:srgbClr val="202226"/>
                </a:solidFill>
                <a:latin typeface="Literata"/>
                <a:ea typeface="Literata"/>
                <a:cs typeface="Literata"/>
                <a:sym typeface="Literata"/>
              </a:rPr>
              <a:t>Content Strategy</a:t>
            </a:r>
          </a:p>
        </p:txBody>
      </p:sp>
      <p:grpSp>
        <p:nvGrpSpPr>
          <p:cNvPr name="Group 5" id="5"/>
          <p:cNvGrpSpPr/>
          <p:nvPr/>
        </p:nvGrpSpPr>
        <p:grpSpPr>
          <a:xfrm rot="0">
            <a:off x="1028700" y="1524040"/>
            <a:ext cx="4081203" cy="3495855"/>
            <a:chOff x="0" y="0"/>
            <a:chExt cx="1259816" cy="1079126"/>
          </a:xfrm>
        </p:grpSpPr>
        <p:sp>
          <p:nvSpPr>
            <p:cNvPr name="Freeform 6" id="6"/>
            <p:cNvSpPr/>
            <p:nvPr/>
          </p:nvSpPr>
          <p:spPr>
            <a:xfrm flipH="false" flipV="false" rot="0">
              <a:off x="0" y="0"/>
              <a:ext cx="1259816" cy="1079126"/>
            </a:xfrm>
            <a:custGeom>
              <a:avLst/>
              <a:gdLst/>
              <a:ahLst/>
              <a:cxnLst/>
              <a:rect r="r" b="b" t="t" l="l"/>
              <a:pathLst>
                <a:path h="1079126" w="1259816">
                  <a:moveTo>
                    <a:pt x="91055" y="0"/>
                  </a:moveTo>
                  <a:lnTo>
                    <a:pt x="1168761" y="0"/>
                  </a:lnTo>
                  <a:cubicBezTo>
                    <a:pt x="1192911" y="0"/>
                    <a:pt x="1216071" y="9593"/>
                    <a:pt x="1233147" y="26669"/>
                  </a:cubicBezTo>
                  <a:cubicBezTo>
                    <a:pt x="1250223" y="43745"/>
                    <a:pt x="1259816" y="66905"/>
                    <a:pt x="1259816" y="91055"/>
                  </a:cubicBezTo>
                  <a:lnTo>
                    <a:pt x="1259816" y="988072"/>
                  </a:lnTo>
                  <a:cubicBezTo>
                    <a:pt x="1259816" y="1012221"/>
                    <a:pt x="1250223" y="1035381"/>
                    <a:pt x="1233147" y="1052457"/>
                  </a:cubicBezTo>
                  <a:cubicBezTo>
                    <a:pt x="1216071" y="1069533"/>
                    <a:pt x="1192911" y="1079126"/>
                    <a:pt x="1168761" y="1079126"/>
                  </a:cubicBezTo>
                  <a:lnTo>
                    <a:pt x="91055" y="1079126"/>
                  </a:lnTo>
                  <a:cubicBezTo>
                    <a:pt x="40767" y="1079126"/>
                    <a:pt x="0" y="1038360"/>
                    <a:pt x="0" y="988072"/>
                  </a:cubicBezTo>
                  <a:lnTo>
                    <a:pt x="0" y="91055"/>
                  </a:lnTo>
                  <a:cubicBezTo>
                    <a:pt x="0" y="66905"/>
                    <a:pt x="9593" y="43745"/>
                    <a:pt x="26669" y="26669"/>
                  </a:cubicBezTo>
                  <a:cubicBezTo>
                    <a:pt x="43745" y="9593"/>
                    <a:pt x="66905" y="0"/>
                    <a:pt x="91055" y="0"/>
                  </a:cubicBezTo>
                  <a:close/>
                </a:path>
              </a:pathLst>
            </a:custGeom>
            <a:solidFill>
              <a:srgbClr val="DEDEDE"/>
            </a:solidFill>
          </p:spPr>
        </p:sp>
        <p:sp>
          <p:nvSpPr>
            <p:cNvPr name="TextBox 7" id="7"/>
            <p:cNvSpPr txBox="true"/>
            <p:nvPr/>
          </p:nvSpPr>
          <p:spPr>
            <a:xfrm>
              <a:off x="0" y="-38100"/>
              <a:ext cx="1259816" cy="1117226"/>
            </a:xfrm>
            <a:prstGeom prst="rect">
              <a:avLst/>
            </a:prstGeom>
          </p:spPr>
          <p:txBody>
            <a:bodyPr anchor="ctr" rtlCol="false" tIns="47995" lIns="47995" bIns="47995" rIns="47995"/>
            <a:lstStyle/>
            <a:p>
              <a:pPr algn="ctr">
                <a:lnSpc>
                  <a:spcPts val="2659"/>
                </a:lnSpc>
              </a:pPr>
            </a:p>
          </p:txBody>
        </p:sp>
      </p:grpSp>
      <p:sp>
        <p:nvSpPr>
          <p:cNvPr name="TextBox 8" id="8"/>
          <p:cNvSpPr txBox="true"/>
          <p:nvPr/>
        </p:nvSpPr>
        <p:spPr>
          <a:xfrm rot="0">
            <a:off x="1315132" y="1718128"/>
            <a:ext cx="2586421" cy="533154"/>
          </a:xfrm>
          <a:prstGeom prst="rect">
            <a:avLst/>
          </a:prstGeom>
        </p:spPr>
        <p:txBody>
          <a:bodyPr anchor="t" rtlCol="false" tIns="0" lIns="0" bIns="0" rIns="0">
            <a:spAutoFit/>
          </a:bodyPr>
          <a:lstStyle/>
          <a:p>
            <a:pPr algn="l">
              <a:lnSpc>
                <a:spcPts val="4300"/>
              </a:lnSpc>
            </a:pPr>
            <a:r>
              <a:rPr lang="en-US" sz="3071" i="true" b="true">
                <a:solidFill>
                  <a:srgbClr val="202226"/>
                </a:solidFill>
                <a:latin typeface="Open Sauce Bold Italics"/>
                <a:ea typeface="Open Sauce Bold Italics"/>
                <a:cs typeface="Open Sauce Bold Italics"/>
                <a:sym typeface="Open Sauce Bold Italics"/>
              </a:rPr>
              <a:t>Goals</a:t>
            </a:r>
          </a:p>
        </p:txBody>
      </p:sp>
      <p:sp>
        <p:nvSpPr>
          <p:cNvPr name="TextBox 9" id="9"/>
          <p:cNvSpPr txBox="true"/>
          <p:nvPr/>
        </p:nvSpPr>
        <p:spPr>
          <a:xfrm rot="0">
            <a:off x="1139068" y="2457786"/>
            <a:ext cx="3973937" cy="2362211"/>
          </a:xfrm>
          <a:prstGeom prst="rect">
            <a:avLst/>
          </a:prstGeom>
        </p:spPr>
        <p:txBody>
          <a:bodyPr anchor="t" rtlCol="false" tIns="0" lIns="0" bIns="0" rIns="0">
            <a:spAutoFit/>
          </a:bodyPr>
          <a:lstStyle/>
          <a:p>
            <a:pPr algn="l">
              <a:lnSpc>
                <a:spcPts val="3187"/>
              </a:lnSpc>
            </a:pPr>
            <a:r>
              <a:rPr lang="en-US" sz="1593">
                <a:solidFill>
                  <a:srgbClr val="000000"/>
                </a:solidFill>
                <a:latin typeface="Open Sauce"/>
                <a:ea typeface="Open Sauce"/>
                <a:cs typeface="Open Sauce"/>
                <a:sym typeface="Open Sauce"/>
              </a:rPr>
              <a:t>- Increase brand awareness and engagement.  </a:t>
            </a:r>
          </a:p>
          <a:p>
            <a:pPr algn="l">
              <a:lnSpc>
                <a:spcPts val="3187"/>
              </a:lnSpc>
            </a:pPr>
            <a:r>
              <a:rPr lang="en-US" sz="1593">
                <a:solidFill>
                  <a:srgbClr val="000000"/>
                </a:solidFill>
                <a:latin typeface="Open Sauce"/>
                <a:ea typeface="Open Sauce"/>
                <a:cs typeface="Open Sauce"/>
                <a:sym typeface="Open Sauce"/>
              </a:rPr>
              <a:t>- Drive sales through targeted content.  </a:t>
            </a:r>
          </a:p>
          <a:p>
            <a:pPr algn="l">
              <a:lnSpc>
                <a:spcPts val="3187"/>
              </a:lnSpc>
            </a:pPr>
            <a:r>
              <a:rPr lang="en-US" sz="1593">
                <a:solidFill>
                  <a:srgbClr val="000000"/>
                </a:solidFill>
                <a:latin typeface="Open Sauce"/>
                <a:ea typeface="Open Sauce"/>
                <a:cs typeface="Open Sauce"/>
                <a:sym typeface="Open Sauce"/>
              </a:rPr>
              <a:t>- Educate customers on product benefits and usage.  </a:t>
            </a:r>
          </a:p>
          <a:p>
            <a:pPr algn="l">
              <a:lnSpc>
                <a:spcPts val="3187"/>
              </a:lnSpc>
            </a:pPr>
            <a:r>
              <a:rPr lang="en-US" sz="1593">
                <a:solidFill>
                  <a:srgbClr val="000000"/>
                </a:solidFill>
                <a:latin typeface="Open Sauce"/>
                <a:ea typeface="Open Sauce"/>
                <a:cs typeface="Open Sauce"/>
                <a:sym typeface="Open Sauce"/>
              </a:rPr>
              <a:t>- Build a loyal customer community.</a:t>
            </a:r>
          </a:p>
        </p:txBody>
      </p:sp>
      <p:sp>
        <p:nvSpPr>
          <p:cNvPr name="AutoShape 10" id="10"/>
          <p:cNvSpPr/>
          <p:nvPr/>
        </p:nvSpPr>
        <p:spPr>
          <a:xfrm>
            <a:off x="1472490" y="2386477"/>
            <a:ext cx="3114820" cy="0"/>
          </a:xfrm>
          <a:prstGeom prst="line">
            <a:avLst/>
          </a:prstGeom>
          <a:ln cap="flat" w="9525">
            <a:solidFill>
              <a:srgbClr val="000000">
                <a:alpha val="49804"/>
              </a:srgbClr>
            </a:solidFill>
            <a:prstDash val="solid"/>
            <a:headEnd type="none" len="sm" w="sm"/>
            <a:tailEnd type="none" len="sm" w="sm"/>
          </a:ln>
        </p:spPr>
      </p:sp>
      <p:grpSp>
        <p:nvGrpSpPr>
          <p:cNvPr name="Group 11" id="11"/>
          <p:cNvGrpSpPr/>
          <p:nvPr/>
        </p:nvGrpSpPr>
        <p:grpSpPr>
          <a:xfrm rot="0">
            <a:off x="12246064" y="1524040"/>
            <a:ext cx="4557244" cy="7516926"/>
            <a:chOff x="0" y="0"/>
            <a:chExt cx="1216528" cy="2006596"/>
          </a:xfrm>
        </p:grpSpPr>
        <p:sp>
          <p:nvSpPr>
            <p:cNvPr name="Freeform 12" id="12"/>
            <p:cNvSpPr/>
            <p:nvPr/>
          </p:nvSpPr>
          <p:spPr>
            <a:xfrm flipH="false" flipV="false" rot="0">
              <a:off x="0" y="0"/>
              <a:ext cx="1216528" cy="2006597"/>
            </a:xfrm>
            <a:custGeom>
              <a:avLst/>
              <a:gdLst/>
              <a:ahLst/>
              <a:cxnLst/>
              <a:rect r="r" b="b" t="t" l="l"/>
              <a:pathLst>
                <a:path h="2006597" w="1216528">
                  <a:moveTo>
                    <a:pt x="81543" y="0"/>
                  </a:moveTo>
                  <a:lnTo>
                    <a:pt x="1134985" y="0"/>
                  </a:lnTo>
                  <a:cubicBezTo>
                    <a:pt x="1156611" y="0"/>
                    <a:pt x="1177352" y="8591"/>
                    <a:pt x="1192645" y="23883"/>
                  </a:cubicBezTo>
                  <a:cubicBezTo>
                    <a:pt x="1207937" y="39176"/>
                    <a:pt x="1216528" y="59917"/>
                    <a:pt x="1216528" y="81543"/>
                  </a:cubicBezTo>
                  <a:lnTo>
                    <a:pt x="1216528" y="1925053"/>
                  </a:lnTo>
                  <a:cubicBezTo>
                    <a:pt x="1216528" y="1946680"/>
                    <a:pt x="1207937" y="1967421"/>
                    <a:pt x="1192645" y="1982713"/>
                  </a:cubicBezTo>
                  <a:cubicBezTo>
                    <a:pt x="1177352" y="1998005"/>
                    <a:pt x="1156611" y="2006597"/>
                    <a:pt x="1134985" y="2006597"/>
                  </a:cubicBezTo>
                  <a:lnTo>
                    <a:pt x="81543" y="2006597"/>
                  </a:lnTo>
                  <a:cubicBezTo>
                    <a:pt x="59917" y="2006597"/>
                    <a:pt x="39176" y="1998005"/>
                    <a:pt x="23883" y="1982713"/>
                  </a:cubicBezTo>
                  <a:cubicBezTo>
                    <a:pt x="8591" y="1967421"/>
                    <a:pt x="0" y="1946680"/>
                    <a:pt x="0" y="1925053"/>
                  </a:cubicBezTo>
                  <a:lnTo>
                    <a:pt x="0" y="81543"/>
                  </a:lnTo>
                  <a:cubicBezTo>
                    <a:pt x="0" y="59917"/>
                    <a:pt x="8591" y="39176"/>
                    <a:pt x="23883" y="23883"/>
                  </a:cubicBezTo>
                  <a:cubicBezTo>
                    <a:pt x="39176" y="8591"/>
                    <a:pt x="59917" y="0"/>
                    <a:pt x="81543" y="0"/>
                  </a:cubicBezTo>
                  <a:close/>
                </a:path>
              </a:pathLst>
            </a:custGeom>
            <a:solidFill>
              <a:srgbClr val="DEDEDE"/>
            </a:solidFill>
          </p:spPr>
        </p:sp>
        <p:sp>
          <p:nvSpPr>
            <p:cNvPr name="TextBox 13" id="13"/>
            <p:cNvSpPr txBox="true"/>
            <p:nvPr/>
          </p:nvSpPr>
          <p:spPr>
            <a:xfrm>
              <a:off x="0" y="-38100"/>
              <a:ext cx="1216528" cy="2044696"/>
            </a:xfrm>
            <a:prstGeom prst="rect">
              <a:avLst/>
            </a:prstGeom>
          </p:spPr>
          <p:txBody>
            <a:bodyPr anchor="ctr" rtlCol="false" tIns="55501" lIns="55501" bIns="55501" rIns="55501"/>
            <a:lstStyle/>
            <a:p>
              <a:pPr algn="ctr">
                <a:lnSpc>
                  <a:spcPts val="2660"/>
                </a:lnSpc>
              </a:pPr>
            </a:p>
          </p:txBody>
        </p:sp>
      </p:grpSp>
      <p:sp>
        <p:nvSpPr>
          <p:cNvPr name="TextBox 14" id="14"/>
          <p:cNvSpPr txBox="true"/>
          <p:nvPr/>
        </p:nvSpPr>
        <p:spPr>
          <a:xfrm rot="0">
            <a:off x="12577287" y="1615336"/>
            <a:ext cx="3929297" cy="606100"/>
          </a:xfrm>
          <a:prstGeom prst="rect">
            <a:avLst/>
          </a:prstGeom>
        </p:spPr>
        <p:txBody>
          <a:bodyPr anchor="t" rtlCol="false" tIns="0" lIns="0" bIns="0" rIns="0">
            <a:spAutoFit/>
          </a:bodyPr>
          <a:lstStyle/>
          <a:p>
            <a:pPr algn="l">
              <a:lnSpc>
                <a:spcPts val="4972"/>
              </a:lnSpc>
            </a:pPr>
            <a:r>
              <a:rPr lang="en-US" b="true" sz="3551" i="true">
                <a:solidFill>
                  <a:srgbClr val="202226"/>
                </a:solidFill>
                <a:latin typeface="Open Sauce Bold Italics"/>
                <a:ea typeface="Open Sauce Bold Italics"/>
                <a:cs typeface="Open Sauce Bold Italics"/>
                <a:sym typeface="Open Sauce Bold Italics"/>
              </a:rPr>
              <a:t>Content Formats</a:t>
            </a:r>
          </a:p>
        </p:txBody>
      </p:sp>
      <p:sp>
        <p:nvSpPr>
          <p:cNvPr name="AutoShape 15" id="15"/>
          <p:cNvSpPr/>
          <p:nvPr/>
        </p:nvSpPr>
        <p:spPr>
          <a:xfrm>
            <a:off x="12690286" y="2396002"/>
            <a:ext cx="3775245" cy="0"/>
          </a:xfrm>
          <a:prstGeom prst="line">
            <a:avLst/>
          </a:prstGeom>
          <a:ln cap="flat" w="9525">
            <a:solidFill>
              <a:srgbClr val="202226">
                <a:alpha val="49804"/>
              </a:srgbClr>
            </a:solidFill>
            <a:prstDash val="solid"/>
            <a:headEnd type="none" len="sm" w="sm"/>
            <a:tailEnd type="none" len="sm" w="sm"/>
          </a:ln>
        </p:spPr>
      </p:sp>
      <p:sp>
        <p:nvSpPr>
          <p:cNvPr name="TextBox 16" id="16"/>
          <p:cNvSpPr txBox="true"/>
          <p:nvPr/>
        </p:nvSpPr>
        <p:spPr>
          <a:xfrm rot="0">
            <a:off x="12422554" y="2441119"/>
            <a:ext cx="4595365" cy="5895508"/>
          </a:xfrm>
          <a:prstGeom prst="rect">
            <a:avLst/>
          </a:prstGeom>
        </p:spPr>
        <p:txBody>
          <a:bodyPr anchor="t" rtlCol="false" tIns="0" lIns="0" bIns="0" rIns="0">
            <a:spAutoFit/>
          </a:bodyPr>
          <a:lstStyle/>
          <a:p>
            <a:pPr algn="l">
              <a:lnSpc>
                <a:spcPts val="4333"/>
              </a:lnSpc>
            </a:pPr>
            <a:r>
              <a:rPr lang="en-US" sz="1733">
                <a:solidFill>
                  <a:srgbClr val="000000"/>
                </a:solidFill>
                <a:latin typeface="Open Sauce"/>
                <a:ea typeface="Open Sauce"/>
                <a:cs typeface="Open Sauce"/>
                <a:sym typeface="Open Sauce"/>
              </a:rPr>
              <a:t>- Short-form videos (Reels, TikToks) showcasing product benefits.  </a:t>
            </a:r>
          </a:p>
          <a:p>
            <a:pPr algn="l">
              <a:lnSpc>
                <a:spcPts val="4333"/>
              </a:lnSpc>
            </a:pPr>
            <a:r>
              <a:rPr lang="en-US" sz="1733">
                <a:solidFill>
                  <a:srgbClr val="000000"/>
                </a:solidFill>
                <a:latin typeface="Open Sauce"/>
                <a:ea typeface="Open Sauce"/>
                <a:cs typeface="Open Sauce"/>
                <a:sym typeface="Open Sauce"/>
              </a:rPr>
              <a:t>- Carousel posts for step-by-step guides and comparisons.  </a:t>
            </a:r>
          </a:p>
          <a:p>
            <a:pPr algn="l">
              <a:lnSpc>
                <a:spcPts val="4333"/>
              </a:lnSpc>
            </a:pPr>
            <a:r>
              <a:rPr lang="en-US" sz="1733">
                <a:solidFill>
                  <a:srgbClr val="000000"/>
                </a:solidFill>
                <a:latin typeface="Open Sauce"/>
                <a:ea typeface="Open Sauce"/>
                <a:cs typeface="Open Sauce"/>
                <a:sym typeface="Open Sauce"/>
              </a:rPr>
              <a:t>- Stories for daily engagement and time sensitive promotions.  </a:t>
            </a:r>
          </a:p>
          <a:p>
            <a:pPr algn="l">
              <a:lnSpc>
                <a:spcPts val="4333"/>
              </a:lnSpc>
            </a:pPr>
            <a:r>
              <a:rPr lang="en-US" sz="1733">
                <a:solidFill>
                  <a:srgbClr val="000000"/>
                </a:solidFill>
                <a:latin typeface="Open Sauce"/>
                <a:ea typeface="Open Sauce"/>
                <a:cs typeface="Open Sauce"/>
                <a:sym typeface="Open Sauce"/>
              </a:rPr>
              <a:t>- Blog posts and infographics for SEO driven content.  </a:t>
            </a:r>
          </a:p>
          <a:p>
            <a:pPr algn="l">
              <a:lnSpc>
                <a:spcPts val="4333"/>
              </a:lnSpc>
            </a:pPr>
            <a:r>
              <a:rPr lang="en-US" sz="1733">
                <a:solidFill>
                  <a:srgbClr val="000000"/>
                </a:solidFill>
                <a:latin typeface="Open Sauce"/>
                <a:ea typeface="Open Sauce"/>
                <a:cs typeface="Open Sauce"/>
                <a:sym typeface="Open Sauce"/>
              </a:rPr>
              <a:t>- Email newsletters for customer </a:t>
            </a:r>
          </a:p>
          <a:p>
            <a:pPr algn="l">
              <a:lnSpc>
                <a:spcPts val="4333"/>
              </a:lnSpc>
            </a:pPr>
            <a:r>
              <a:rPr lang="en-US" sz="1733">
                <a:solidFill>
                  <a:srgbClr val="000000"/>
                </a:solidFill>
                <a:latin typeface="Open Sauce"/>
                <a:ea typeface="Open Sauce"/>
                <a:cs typeface="Open Sauce"/>
                <a:sym typeface="Open Sauce"/>
              </a:rPr>
              <a:t>retention.</a:t>
            </a:r>
          </a:p>
          <a:p>
            <a:pPr algn="l">
              <a:lnSpc>
                <a:spcPts val="4333"/>
              </a:lnSpc>
            </a:pPr>
          </a:p>
        </p:txBody>
      </p:sp>
      <p:grpSp>
        <p:nvGrpSpPr>
          <p:cNvPr name="Group 17" id="17"/>
          <p:cNvGrpSpPr/>
          <p:nvPr/>
        </p:nvGrpSpPr>
        <p:grpSpPr>
          <a:xfrm rot="0">
            <a:off x="16629246" y="9040966"/>
            <a:ext cx="1658754" cy="1238517"/>
            <a:chOff x="0" y="0"/>
            <a:chExt cx="541003" cy="403943"/>
          </a:xfrm>
        </p:grpSpPr>
        <p:sp>
          <p:nvSpPr>
            <p:cNvPr name="Freeform 18" id="18"/>
            <p:cNvSpPr/>
            <p:nvPr/>
          </p:nvSpPr>
          <p:spPr>
            <a:xfrm flipH="false" flipV="false" rot="0">
              <a:off x="0" y="0"/>
              <a:ext cx="541003" cy="403943"/>
            </a:xfrm>
            <a:custGeom>
              <a:avLst/>
              <a:gdLst/>
              <a:ahLst/>
              <a:cxnLst/>
              <a:rect r="r" b="b" t="t" l="l"/>
              <a:pathLst>
                <a:path h="403943" w="541003">
                  <a:moveTo>
                    <a:pt x="270501" y="0"/>
                  </a:moveTo>
                  <a:cubicBezTo>
                    <a:pt x="121108" y="0"/>
                    <a:pt x="0" y="90426"/>
                    <a:pt x="0" y="201971"/>
                  </a:cubicBezTo>
                  <a:cubicBezTo>
                    <a:pt x="0" y="313517"/>
                    <a:pt x="121108" y="403943"/>
                    <a:pt x="270501" y="403943"/>
                  </a:cubicBezTo>
                  <a:cubicBezTo>
                    <a:pt x="419895" y="403943"/>
                    <a:pt x="541003" y="313517"/>
                    <a:pt x="541003" y="201971"/>
                  </a:cubicBezTo>
                  <a:cubicBezTo>
                    <a:pt x="541003" y="90426"/>
                    <a:pt x="419895" y="0"/>
                    <a:pt x="270501" y="0"/>
                  </a:cubicBezTo>
                  <a:close/>
                </a:path>
              </a:pathLst>
            </a:custGeom>
            <a:solidFill>
              <a:srgbClr val="F9FF6D"/>
            </a:solidFill>
          </p:spPr>
        </p:sp>
        <p:sp>
          <p:nvSpPr>
            <p:cNvPr name="TextBox 19" id="19"/>
            <p:cNvSpPr txBox="true"/>
            <p:nvPr/>
          </p:nvSpPr>
          <p:spPr>
            <a:xfrm>
              <a:off x="50719" y="-230"/>
              <a:ext cx="439565" cy="366304"/>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7017919" y="9154567"/>
            <a:ext cx="1024482" cy="1026348"/>
          </a:xfrm>
          <a:custGeom>
            <a:avLst/>
            <a:gdLst/>
            <a:ahLst/>
            <a:cxnLst/>
            <a:rect r="r" b="b" t="t" l="l"/>
            <a:pathLst>
              <a:path h="1026348" w="1024482">
                <a:moveTo>
                  <a:pt x="0" y="0"/>
                </a:moveTo>
                <a:lnTo>
                  <a:pt x="1024482" y="0"/>
                </a:lnTo>
                <a:lnTo>
                  <a:pt x="1024482" y="1026348"/>
                </a:lnTo>
                <a:lnTo>
                  <a:pt x="0" y="1026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7439742" y="308696"/>
            <a:ext cx="372070"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Extra Bold"/>
                <a:ea typeface="Open Sans Extra Bold"/>
                <a:cs typeface="Open Sans Extra Bold"/>
                <a:sym typeface="Open Sans Extra Bold"/>
              </a:rPr>
              <a:t>18</a:t>
            </a:r>
          </a:p>
        </p:txBody>
      </p:sp>
      <p:grpSp>
        <p:nvGrpSpPr>
          <p:cNvPr name="Group 22" id="22"/>
          <p:cNvGrpSpPr/>
          <p:nvPr/>
        </p:nvGrpSpPr>
        <p:grpSpPr>
          <a:xfrm rot="0">
            <a:off x="1028700" y="5210395"/>
            <a:ext cx="4081203" cy="3830571"/>
            <a:chOff x="0" y="0"/>
            <a:chExt cx="1259816" cy="1182449"/>
          </a:xfrm>
        </p:grpSpPr>
        <p:sp>
          <p:nvSpPr>
            <p:cNvPr name="Freeform 23" id="23"/>
            <p:cNvSpPr/>
            <p:nvPr/>
          </p:nvSpPr>
          <p:spPr>
            <a:xfrm flipH="false" flipV="false" rot="0">
              <a:off x="0" y="0"/>
              <a:ext cx="1259816" cy="1182449"/>
            </a:xfrm>
            <a:custGeom>
              <a:avLst/>
              <a:gdLst/>
              <a:ahLst/>
              <a:cxnLst/>
              <a:rect r="r" b="b" t="t" l="l"/>
              <a:pathLst>
                <a:path h="1182449" w="1259816">
                  <a:moveTo>
                    <a:pt x="91055" y="0"/>
                  </a:moveTo>
                  <a:lnTo>
                    <a:pt x="1168761" y="0"/>
                  </a:lnTo>
                  <a:cubicBezTo>
                    <a:pt x="1192911" y="0"/>
                    <a:pt x="1216071" y="9593"/>
                    <a:pt x="1233147" y="26669"/>
                  </a:cubicBezTo>
                  <a:cubicBezTo>
                    <a:pt x="1250223" y="43745"/>
                    <a:pt x="1259816" y="66905"/>
                    <a:pt x="1259816" y="91055"/>
                  </a:cubicBezTo>
                  <a:lnTo>
                    <a:pt x="1259816" y="1091394"/>
                  </a:lnTo>
                  <a:cubicBezTo>
                    <a:pt x="1259816" y="1141682"/>
                    <a:pt x="1219049" y="1182449"/>
                    <a:pt x="1168761" y="1182449"/>
                  </a:cubicBezTo>
                  <a:lnTo>
                    <a:pt x="91055" y="1182449"/>
                  </a:lnTo>
                  <a:cubicBezTo>
                    <a:pt x="66905" y="1182449"/>
                    <a:pt x="43745" y="1172856"/>
                    <a:pt x="26669" y="1155780"/>
                  </a:cubicBezTo>
                  <a:cubicBezTo>
                    <a:pt x="9593" y="1138704"/>
                    <a:pt x="0" y="1115543"/>
                    <a:pt x="0" y="1091394"/>
                  </a:cubicBezTo>
                  <a:lnTo>
                    <a:pt x="0" y="91055"/>
                  </a:lnTo>
                  <a:cubicBezTo>
                    <a:pt x="0" y="66905"/>
                    <a:pt x="9593" y="43745"/>
                    <a:pt x="26669" y="26669"/>
                  </a:cubicBezTo>
                  <a:cubicBezTo>
                    <a:pt x="43745" y="9593"/>
                    <a:pt x="66905" y="0"/>
                    <a:pt x="91055" y="0"/>
                  </a:cubicBezTo>
                  <a:close/>
                </a:path>
              </a:pathLst>
            </a:custGeom>
            <a:solidFill>
              <a:srgbClr val="DEDEDE"/>
            </a:solidFill>
          </p:spPr>
        </p:sp>
        <p:sp>
          <p:nvSpPr>
            <p:cNvPr name="TextBox 24" id="24"/>
            <p:cNvSpPr txBox="true"/>
            <p:nvPr/>
          </p:nvSpPr>
          <p:spPr>
            <a:xfrm>
              <a:off x="0" y="-38100"/>
              <a:ext cx="1259816" cy="1220549"/>
            </a:xfrm>
            <a:prstGeom prst="rect">
              <a:avLst/>
            </a:prstGeom>
          </p:spPr>
          <p:txBody>
            <a:bodyPr anchor="ctr" rtlCol="false" tIns="47995" lIns="47995" bIns="47995" rIns="47995"/>
            <a:lstStyle/>
            <a:p>
              <a:pPr algn="ctr">
                <a:lnSpc>
                  <a:spcPts val="2659"/>
                </a:lnSpc>
              </a:pPr>
            </a:p>
          </p:txBody>
        </p:sp>
      </p:grpSp>
      <p:sp>
        <p:nvSpPr>
          <p:cNvPr name="TextBox 25" id="25"/>
          <p:cNvSpPr txBox="true"/>
          <p:nvPr/>
        </p:nvSpPr>
        <p:spPr>
          <a:xfrm rot="0">
            <a:off x="1315132" y="5193734"/>
            <a:ext cx="3272178" cy="533154"/>
          </a:xfrm>
          <a:prstGeom prst="rect">
            <a:avLst/>
          </a:prstGeom>
        </p:spPr>
        <p:txBody>
          <a:bodyPr anchor="t" rtlCol="false" tIns="0" lIns="0" bIns="0" rIns="0">
            <a:spAutoFit/>
          </a:bodyPr>
          <a:lstStyle/>
          <a:p>
            <a:pPr algn="l">
              <a:lnSpc>
                <a:spcPts val="4300"/>
              </a:lnSpc>
            </a:pPr>
            <a:r>
              <a:rPr lang="en-US" sz="3071" i="true" b="true">
                <a:solidFill>
                  <a:srgbClr val="202226"/>
                </a:solidFill>
                <a:latin typeface="Open Sauce Bold Italics"/>
                <a:ea typeface="Open Sauce Bold Italics"/>
                <a:cs typeface="Open Sauce Bold Italics"/>
                <a:sym typeface="Open Sauce Bold Italics"/>
              </a:rPr>
              <a:t>Target Audience</a:t>
            </a:r>
          </a:p>
        </p:txBody>
      </p:sp>
      <p:sp>
        <p:nvSpPr>
          <p:cNvPr name="AutoShape 26" id="26"/>
          <p:cNvSpPr/>
          <p:nvPr/>
        </p:nvSpPr>
        <p:spPr>
          <a:xfrm>
            <a:off x="1472490" y="5760225"/>
            <a:ext cx="3114820" cy="0"/>
          </a:xfrm>
          <a:prstGeom prst="line">
            <a:avLst/>
          </a:prstGeom>
          <a:ln cap="flat" w="9525">
            <a:solidFill>
              <a:srgbClr val="000000">
                <a:alpha val="49804"/>
              </a:srgbClr>
            </a:solidFill>
            <a:prstDash val="solid"/>
            <a:headEnd type="none" len="sm" w="sm"/>
            <a:tailEnd type="none" len="sm" w="sm"/>
          </a:ln>
        </p:spPr>
      </p:sp>
      <p:sp>
        <p:nvSpPr>
          <p:cNvPr name="TextBox 27" id="27"/>
          <p:cNvSpPr txBox="true"/>
          <p:nvPr/>
        </p:nvSpPr>
        <p:spPr>
          <a:xfrm rot="0">
            <a:off x="1135966" y="5695939"/>
            <a:ext cx="3973937" cy="3562361"/>
          </a:xfrm>
          <a:prstGeom prst="rect">
            <a:avLst/>
          </a:prstGeom>
        </p:spPr>
        <p:txBody>
          <a:bodyPr anchor="t" rtlCol="false" tIns="0" lIns="0" bIns="0" rIns="0">
            <a:spAutoFit/>
          </a:bodyPr>
          <a:lstStyle/>
          <a:p>
            <a:pPr algn="l">
              <a:lnSpc>
                <a:spcPts val="3187"/>
              </a:lnSpc>
            </a:pPr>
            <a:r>
              <a:rPr lang="en-US" sz="1593">
                <a:solidFill>
                  <a:srgbClr val="000000"/>
                </a:solidFill>
                <a:latin typeface="Open Sauce"/>
                <a:ea typeface="Open Sauce"/>
                <a:cs typeface="Open Sauce"/>
                <a:sym typeface="Open Sauce"/>
              </a:rPr>
              <a:t>- Homeowners and apartment dwellers with limited space.  </a:t>
            </a:r>
          </a:p>
          <a:p>
            <a:pPr algn="l">
              <a:lnSpc>
                <a:spcPts val="3187"/>
              </a:lnSpc>
            </a:pPr>
            <a:r>
              <a:rPr lang="en-US" sz="1593">
                <a:solidFill>
                  <a:srgbClr val="000000"/>
                </a:solidFill>
                <a:latin typeface="Open Sauce"/>
                <a:ea typeface="Open Sauce"/>
                <a:cs typeface="Open Sauce"/>
                <a:sym typeface="Open Sauce"/>
              </a:rPr>
              <a:t>- Busy professionals looking for convenient laundry solutions.  </a:t>
            </a:r>
          </a:p>
          <a:p>
            <a:pPr algn="l">
              <a:lnSpc>
                <a:spcPts val="3187"/>
              </a:lnSpc>
            </a:pPr>
            <a:r>
              <a:rPr lang="en-US" sz="1593">
                <a:solidFill>
                  <a:srgbClr val="000000"/>
                </a:solidFill>
                <a:latin typeface="Open Sauce"/>
                <a:ea typeface="Open Sauce"/>
                <a:cs typeface="Open Sauce"/>
                <a:sym typeface="Open Sauce"/>
              </a:rPr>
              <a:t>- Families needing efficient drying solutions.  </a:t>
            </a:r>
          </a:p>
          <a:p>
            <a:pPr algn="l">
              <a:lnSpc>
                <a:spcPts val="3187"/>
              </a:lnSpc>
            </a:pPr>
            <a:r>
              <a:rPr lang="en-US" sz="1593">
                <a:solidFill>
                  <a:srgbClr val="000000"/>
                </a:solidFill>
                <a:latin typeface="Open Sauce"/>
                <a:ea typeface="Open Sauce"/>
                <a:cs typeface="Open Sauce"/>
                <a:sym typeface="Open Sauce"/>
              </a:rPr>
              <a:t>- Online shoppers interested in home improvement products.</a:t>
            </a:r>
          </a:p>
          <a:p>
            <a:pPr algn="l">
              <a:lnSpc>
                <a:spcPts val="3187"/>
              </a:lnSpc>
            </a:pPr>
          </a:p>
        </p:txBody>
      </p:sp>
      <p:grpSp>
        <p:nvGrpSpPr>
          <p:cNvPr name="Group 28" id="28"/>
          <p:cNvGrpSpPr/>
          <p:nvPr/>
        </p:nvGrpSpPr>
        <p:grpSpPr>
          <a:xfrm rot="0">
            <a:off x="6546379" y="1531470"/>
            <a:ext cx="4081203" cy="7509496"/>
            <a:chOff x="0" y="0"/>
            <a:chExt cx="1259816" cy="2318087"/>
          </a:xfrm>
        </p:grpSpPr>
        <p:sp>
          <p:nvSpPr>
            <p:cNvPr name="Freeform 29" id="29"/>
            <p:cNvSpPr/>
            <p:nvPr/>
          </p:nvSpPr>
          <p:spPr>
            <a:xfrm flipH="false" flipV="false" rot="0">
              <a:off x="0" y="0"/>
              <a:ext cx="1259816" cy="2318087"/>
            </a:xfrm>
            <a:custGeom>
              <a:avLst/>
              <a:gdLst/>
              <a:ahLst/>
              <a:cxnLst/>
              <a:rect r="r" b="b" t="t" l="l"/>
              <a:pathLst>
                <a:path h="2318087" w="1259816">
                  <a:moveTo>
                    <a:pt x="91055" y="0"/>
                  </a:moveTo>
                  <a:lnTo>
                    <a:pt x="1168761" y="0"/>
                  </a:lnTo>
                  <a:cubicBezTo>
                    <a:pt x="1192911" y="0"/>
                    <a:pt x="1216071" y="9593"/>
                    <a:pt x="1233147" y="26669"/>
                  </a:cubicBezTo>
                  <a:cubicBezTo>
                    <a:pt x="1250223" y="43745"/>
                    <a:pt x="1259816" y="66905"/>
                    <a:pt x="1259816" y="91055"/>
                  </a:cubicBezTo>
                  <a:lnTo>
                    <a:pt x="1259816" y="2227032"/>
                  </a:lnTo>
                  <a:cubicBezTo>
                    <a:pt x="1259816" y="2251181"/>
                    <a:pt x="1250223" y="2274341"/>
                    <a:pt x="1233147" y="2291417"/>
                  </a:cubicBezTo>
                  <a:cubicBezTo>
                    <a:pt x="1216071" y="2308493"/>
                    <a:pt x="1192911" y="2318087"/>
                    <a:pt x="1168761" y="2318087"/>
                  </a:cubicBezTo>
                  <a:lnTo>
                    <a:pt x="91055" y="2318087"/>
                  </a:lnTo>
                  <a:cubicBezTo>
                    <a:pt x="40767" y="2318087"/>
                    <a:pt x="0" y="2277320"/>
                    <a:pt x="0" y="2227032"/>
                  </a:cubicBezTo>
                  <a:lnTo>
                    <a:pt x="0" y="91055"/>
                  </a:lnTo>
                  <a:cubicBezTo>
                    <a:pt x="0" y="66905"/>
                    <a:pt x="9593" y="43745"/>
                    <a:pt x="26669" y="26669"/>
                  </a:cubicBezTo>
                  <a:cubicBezTo>
                    <a:pt x="43745" y="9593"/>
                    <a:pt x="66905" y="0"/>
                    <a:pt x="91055" y="0"/>
                  </a:cubicBezTo>
                  <a:close/>
                </a:path>
              </a:pathLst>
            </a:custGeom>
            <a:solidFill>
              <a:srgbClr val="DEDEDE"/>
            </a:solidFill>
          </p:spPr>
        </p:sp>
        <p:sp>
          <p:nvSpPr>
            <p:cNvPr name="TextBox 30" id="30"/>
            <p:cNvSpPr txBox="true"/>
            <p:nvPr/>
          </p:nvSpPr>
          <p:spPr>
            <a:xfrm>
              <a:off x="0" y="-38100"/>
              <a:ext cx="1259816" cy="2356187"/>
            </a:xfrm>
            <a:prstGeom prst="rect">
              <a:avLst/>
            </a:prstGeom>
          </p:spPr>
          <p:txBody>
            <a:bodyPr anchor="ctr" rtlCol="false" tIns="47995" lIns="47995" bIns="47995" rIns="47995"/>
            <a:lstStyle/>
            <a:p>
              <a:pPr algn="ctr">
                <a:lnSpc>
                  <a:spcPts val="2659"/>
                </a:lnSpc>
              </a:pPr>
            </a:p>
          </p:txBody>
        </p:sp>
      </p:grpSp>
      <p:sp>
        <p:nvSpPr>
          <p:cNvPr name="TextBox 31" id="31"/>
          <p:cNvSpPr txBox="true"/>
          <p:nvPr/>
        </p:nvSpPr>
        <p:spPr>
          <a:xfrm rot="0">
            <a:off x="6832811" y="1725558"/>
            <a:ext cx="3272178" cy="533154"/>
          </a:xfrm>
          <a:prstGeom prst="rect">
            <a:avLst/>
          </a:prstGeom>
        </p:spPr>
        <p:txBody>
          <a:bodyPr anchor="t" rtlCol="false" tIns="0" lIns="0" bIns="0" rIns="0">
            <a:spAutoFit/>
          </a:bodyPr>
          <a:lstStyle/>
          <a:p>
            <a:pPr algn="l">
              <a:lnSpc>
                <a:spcPts val="4300"/>
              </a:lnSpc>
            </a:pPr>
            <a:r>
              <a:rPr lang="en-US" sz="3071" i="true" b="true">
                <a:solidFill>
                  <a:srgbClr val="202226"/>
                </a:solidFill>
                <a:latin typeface="Open Sauce Bold Italics"/>
                <a:ea typeface="Open Sauce Bold Italics"/>
                <a:cs typeface="Open Sauce Bold Italics"/>
                <a:sym typeface="Open Sauce Bold Italics"/>
              </a:rPr>
              <a:t>Content Pillars</a:t>
            </a:r>
          </a:p>
        </p:txBody>
      </p:sp>
      <p:sp>
        <p:nvSpPr>
          <p:cNvPr name="TextBox 32" id="32"/>
          <p:cNvSpPr txBox="true"/>
          <p:nvPr/>
        </p:nvSpPr>
        <p:spPr>
          <a:xfrm rot="0">
            <a:off x="6692566" y="2662575"/>
            <a:ext cx="3973937" cy="6133402"/>
          </a:xfrm>
          <a:prstGeom prst="rect">
            <a:avLst/>
          </a:prstGeom>
        </p:spPr>
        <p:txBody>
          <a:bodyPr anchor="t" rtlCol="false" tIns="0" lIns="0" bIns="0" rIns="0">
            <a:spAutoFit/>
          </a:bodyPr>
          <a:lstStyle/>
          <a:p>
            <a:pPr algn="l">
              <a:lnSpc>
                <a:spcPts val="3792"/>
              </a:lnSpc>
            </a:pPr>
            <a:r>
              <a:rPr lang="en-US" sz="1593">
                <a:solidFill>
                  <a:srgbClr val="000000"/>
                </a:solidFill>
                <a:latin typeface="Open Sauce"/>
                <a:ea typeface="Open Sauce"/>
                <a:cs typeface="Open Sauce"/>
                <a:sym typeface="Open Sauce"/>
              </a:rPr>
              <a:t>- </a:t>
            </a:r>
            <a:r>
              <a:rPr lang="en-US" sz="1593" b="true">
                <a:solidFill>
                  <a:srgbClr val="000000"/>
                </a:solidFill>
                <a:latin typeface="Open Sauce Bold"/>
                <a:ea typeface="Open Sauce Bold"/>
                <a:cs typeface="Open Sauce Bold"/>
                <a:sym typeface="Open Sauce Bold"/>
              </a:rPr>
              <a:t>Educational Content</a:t>
            </a:r>
            <a:r>
              <a:rPr lang="en-US" sz="1593">
                <a:solidFill>
                  <a:srgbClr val="000000"/>
                </a:solidFill>
                <a:latin typeface="Open Sauce"/>
                <a:ea typeface="Open Sauce"/>
                <a:cs typeface="Open Sauce"/>
                <a:sym typeface="Open Sauce"/>
              </a:rPr>
              <a:t> :Tips on efficient laundry drying, space-saving hacks, product tutorials.  </a:t>
            </a:r>
          </a:p>
          <a:p>
            <a:pPr algn="l">
              <a:lnSpc>
                <a:spcPts val="3792"/>
              </a:lnSpc>
            </a:pPr>
            <a:r>
              <a:rPr lang="en-US" sz="1593">
                <a:solidFill>
                  <a:srgbClr val="000000"/>
                </a:solidFill>
                <a:latin typeface="Open Sauce"/>
                <a:ea typeface="Open Sauce"/>
                <a:cs typeface="Open Sauce"/>
                <a:sym typeface="Open Sauce"/>
              </a:rPr>
              <a:t>- </a:t>
            </a:r>
            <a:r>
              <a:rPr lang="en-US" sz="1593" b="true">
                <a:solidFill>
                  <a:srgbClr val="000000"/>
                </a:solidFill>
                <a:latin typeface="Open Sauce Bold"/>
                <a:ea typeface="Open Sauce Bold"/>
                <a:cs typeface="Open Sauce Bold"/>
                <a:sym typeface="Open Sauce Bold"/>
              </a:rPr>
              <a:t>Promotional Content :</a:t>
            </a:r>
            <a:r>
              <a:rPr lang="en-US" sz="1593">
                <a:solidFill>
                  <a:srgbClr val="000000"/>
                </a:solidFill>
                <a:latin typeface="Open Sauce"/>
                <a:ea typeface="Open Sauce"/>
                <a:cs typeface="Open Sauce"/>
                <a:sym typeface="Open Sauce"/>
              </a:rPr>
              <a:t> Discounts, offers, and limited-time deals.  </a:t>
            </a:r>
          </a:p>
          <a:p>
            <a:pPr algn="l">
              <a:lnSpc>
                <a:spcPts val="3792"/>
              </a:lnSpc>
            </a:pPr>
            <a:r>
              <a:rPr lang="en-US" sz="1593">
                <a:solidFill>
                  <a:srgbClr val="000000"/>
                </a:solidFill>
                <a:latin typeface="Open Sauce"/>
                <a:ea typeface="Open Sauce"/>
                <a:cs typeface="Open Sauce"/>
                <a:sym typeface="Open Sauce"/>
              </a:rPr>
              <a:t>- </a:t>
            </a:r>
            <a:r>
              <a:rPr lang="en-US" sz="1593" b="true">
                <a:solidFill>
                  <a:srgbClr val="000000"/>
                </a:solidFill>
                <a:latin typeface="Open Sauce Bold"/>
                <a:ea typeface="Open Sauce Bold"/>
                <a:cs typeface="Open Sauce Bold"/>
                <a:sym typeface="Open Sauce Bold"/>
              </a:rPr>
              <a:t>User-Generated Content :</a:t>
            </a:r>
            <a:r>
              <a:rPr lang="en-US" sz="1593">
                <a:solidFill>
                  <a:srgbClr val="000000"/>
                </a:solidFill>
                <a:latin typeface="Open Sauce"/>
                <a:ea typeface="Open Sauce"/>
                <a:cs typeface="Open Sauce"/>
                <a:sym typeface="Open Sauce"/>
              </a:rPr>
              <a:t> Testimonials, reviews, and real-life product usage.  </a:t>
            </a:r>
          </a:p>
          <a:p>
            <a:pPr algn="l">
              <a:lnSpc>
                <a:spcPts val="3792"/>
              </a:lnSpc>
            </a:pPr>
            <a:r>
              <a:rPr lang="en-US" sz="1593">
                <a:solidFill>
                  <a:srgbClr val="000000"/>
                </a:solidFill>
                <a:latin typeface="Open Sauce"/>
                <a:ea typeface="Open Sauce"/>
                <a:cs typeface="Open Sauce"/>
                <a:sym typeface="Open Sauce"/>
              </a:rPr>
              <a:t>- </a:t>
            </a:r>
            <a:r>
              <a:rPr lang="en-US" sz="1593" b="true">
                <a:solidFill>
                  <a:srgbClr val="000000"/>
                </a:solidFill>
                <a:latin typeface="Open Sauce Bold"/>
                <a:ea typeface="Open Sauce Bold"/>
                <a:cs typeface="Open Sauce Bold"/>
                <a:sym typeface="Open Sauce Bold"/>
              </a:rPr>
              <a:t>Engagement Content :</a:t>
            </a:r>
            <a:r>
              <a:rPr lang="en-US" sz="1593">
                <a:solidFill>
                  <a:srgbClr val="000000"/>
                </a:solidFill>
                <a:latin typeface="Open Sauce"/>
                <a:ea typeface="Open Sauce"/>
                <a:cs typeface="Open Sauce"/>
                <a:sym typeface="Open Sauce"/>
              </a:rPr>
              <a:t> Polls, Q&amp;A sessions, and interactive challenges.  </a:t>
            </a:r>
          </a:p>
          <a:p>
            <a:pPr algn="l">
              <a:lnSpc>
                <a:spcPts val="3792"/>
              </a:lnSpc>
            </a:pPr>
            <a:r>
              <a:rPr lang="en-US" sz="1593">
                <a:solidFill>
                  <a:srgbClr val="000000"/>
                </a:solidFill>
                <a:latin typeface="Open Sauce"/>
                <a:ea typeface="Open Sauce"/>
                <a:cs typeface="Open Sauce"/>
                <a:sym typeface="Open Sauce"/>
              </a:rPr>
              <a:t>- </a:t>
            </a:r>
            <a:r>
              <a:rPr lang="en-US" sz="1593" b="true">
                <a:solidFill>
                  <a:srgbClr val="000000"/>
                </a:solidFill>
                <a:latin typeface="Open Sauce Bold"/>
                <a:ea typeface="Open Sauce Bold"/>
                <a:cs typeface="Open Sauce Bold"/>
                <a:sym typeface="Open Sauce Bold"/>
              </a:rPr>
              <a:t>Lifestyle Content :</a:t>
            </a:r>
            <a:r>
              <a:rPr lang="en-US" sz="1593">
                <a:solidFill>
                  <a:srgbClr val="000000"/>
                </a:solidFill>
                <a:latin typeface="Open Sauce"/>
                <a:ea typeface="Open Sauce"/>
                <a:cs typeface="Open Sauce"/>
                <a:sym typeface="Open Sauce"/>
              </a:rPr>
              <a:t> How Magic Rack fits into modern living spaces.</a:t>
            </a:r>
          </a:p>
          <a:p>
            <a:pPr algn="l">
              <a:lnSpc>
                <a:spcPts val="3792"/>
              </a:lnSpc>
            </a:pPr>
          </a:p>
        </p:txBody>
      </p:sp>
      <p:sp>
        <p:nvSpPr>
          <p:cNvPr name="AutoShape 33" id="33"/>
          <p:cNvSpPr/>
          <p:nvPr/>
        </p:nvSpPr>
        <p:spPr>
          <a:xfrm>
            <a:off x="6990169" y="2391239"/>
            <a:ext cx="3114820" cy="0"/>
          </a:xfrm>
          <a:prstGeom prst="line">
            <a:avLst/>
          </a:prstGeom>
          <a:ln cap="flat" w="9525">
            <a:solidFill>
              <a:srgbClr val="000000">
                <a:alpha val="49804"/>
              </a:srgbClr>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TextBox 2" id="2"/>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19</a:t>
            </a:r>
          </a:p>
        </p:txBody>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777" r="0" b="-16777"/>
            </a:stretch>
          </a:blipFill>
        </p:spPr>
      </p:sp>
      <p:sp>
        <p:nvSpPr>
          <p:cNvPr name="TextBox 4" id="4"/>
          <p:cNvSpPr txBox="true"/>
          <p:nvPr/>
        </p:nvSpPr>
        <p:spPr>
          <a:xfrm rot="0">
            <a:off x="4777681" y="289646"/>
            <a:ext cx="7912605" cy="989323"/>
          </a:xfrm>
          <a:prstGeom prst="rect">
            <a:avLst/>
          </a:prstGeom>
        </p:spPr>
        <p:txBody>
          <a:bodyPr anchor="t" rtlCol="false" tIns="0" lIns="0" bIns="0" rIns="0">
            <a:spAutoFit/>
          </a:bodyPr>
          <a:lstStyle/>
          <a:p>
            <a:pPr algn="ctr">
              <a:lnSpc>
                <a:spcPts val="7930"/>
              </a:lnSpc>
            </a:pPr>
            <a:r>
              <a:rPr lang="en-US" sz="6100">
                <a:solidFill>
                  <a:srgbClr val="202226"/>
                </a:solidFill>
                <a:latin typeface="Literata"/>
                <a:ea typeface="Literata"/>
                <a:cs typeface="Literata"/>
                <a:sym typeface="Literata"/>
              </a:rPr>
              <a:t>Content Strategy</a:t>
            </a:r>
          </a:p>
        </p:txBody>
      </p:sp>
      <p:grpSp>
        <p:nvGrpSpPr>
          <p:cNvPr name="Group 5" id="5"/>
          <p:cNvGrpSpPr/>
          <p:nvPr/>
        </p:nvGrpSpPr>
        <p:grpSpPr>
          <a:xfrm rot="0">
            <a:off x="16629246" y="9040966"/>
            <a:ext cx="1658754" cy="1238517"/>
            <a:chOff x="0" y="0"/>
            <a:chExt cx="541003" cy="403943"/>
          </a:xfrm>
        </p:grpSpPr>
        <p:sp>
          <p:nvSpPr>
            <p:cNvPr name="Freeform 6" id="6"/>
            <p:cNvSpPr/>
            <p:nvPr/>
          </p:nvSpPr>
          <p:spPr>
            <a:xfrm flipH="false" flipV="false" rot="0">
              <a:off x="0" y="0"/>
              <a:ext cx="541003" cy="403943"/>
            </a:xfrm>
            <a:custGeom>
              <a:avLst/>
              <a:gdLst/>
              <a:ahLst/>
              <a:cxnLst/>
              <a:rect r="r" b="b" t="t" l="l"/>
              <a:pathLst>
                <a:path h="403943" w="541003">
                  <a:moveTo>
                    <a:pt x="270501" y="0"/>
                  </a:moveTo>
                  <a:cubicBezTo>
                    <a:pt x="121108" y="0"/>
                    <a:pt x="0" y="90426"/>
                    <a:pt x="0" y="201971"/>
                  </a:cubicBezTo>
                  <a:cubicBezTo>
                    <a:pt x="0" y="313517"/>
                    <a:pt x="121108" y="403943"/>
                    <a:pt x="270501" y="403943"/>
                  </a:cubicBezTo>
                  <a:cubicBezTo>
                    <a:pt x="419895" y="403943"/>
                    <a:pt x="541003" y="313517"/>
                    <a:pt x="541003" y="201971"/>
                  </a:cubicBezTo>
                  <a:cubicBezTo>
                    <a:pt x="541003" y="90426"/>
                    <a:pt x="419895" y="0"/>
                    <a:pt x="270501" y="0"/>
                  </a:cubicBezTo>
                  <a:close/>
                </a:path>
              </a:pathLst>
            </a:custGeom>
            <a:solidFill>
              <a:srgbClr val="F9FF6D"/>
            </a:solidFill>
          </p:spPr>
        </p:sp>
        <p:sp>
          <p:nvSpPr>
            <p:cNvPr name="TextBox 7" id="7"/>
            <p:cNvSpPr txBox="true"/>
            <p:nvPr/>
          </p:nvSpPr>
          <p:spPr>
            <a:xfrm>
              <a:off x="50719" y="-230"/>
              <a:ext cx="439565" cy="36630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7017919" y="9154567"/>
            <a:ext cx="1024482" cy="1026348"/>
          </a:xfrm>
          <a:custGeom>
            <a:avLst/>
            <a:gdLst/>
            <a:ahLst/>
            <a:cxnLst/>
            <a:rect r="r" b="b" t="t" l="l"/>
            <a:pathLst>
              <a:path h="1026348" w="1024482">
                <a:moveTo>
                  <a:pt x="0" y="0"/>
                </a:moveTo>
                <a:lnTo>
                  <a:pt x="1024482" y="0"/>
                </a:lnTo>
                <a:lnTo>
                  <a:pt x="1024482" y="1026348"/>
                </a:lnTo>
                <a:lnTo>
                  <a:pt x="0" y="1026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7439742" y="308696"/>
            <a:ext cx="372070"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Extra Bold"/>
                <a:ea typeface="Open Sans Extra Bold"/>
                <a:cs typeface="Open Sans Extra Bold"/>
                <a:sym typeface="Open Sans Extra Bold"/>
              </a:rPr>
              <a:t>19</a:t>
            </a:r>
          </a:p>
        </p:txBody>
      </p:sp>
      <p:grpSp>
        <p:nvGrpSpPr>
          <p:cNvPr name="Group 10" id="10"/>
          <p:cNvGrpSpPr/>
          <p:nvPr/>
        </p:nvGrpSpPr>
        <p:grpSpPr>
          <a:xfrm rot="0">
            <a:off x="3813663" y="2424616"/>
            <a:ext cx="4677417" cy="6150292"/>
            <a:chOff x="0" y="0"/>
            <a:chExt cx="6236556" cy="8200389"/>
          </a:xfrm>
        </p:grpSpPr>
        <p:grpSp>
          <p:nvGrpSpPr>
            <p:cNvPr name="Group 11" id="11"/>
            <p:cNvGrpSpPr/>
            <p:nvPr/>
          </p:nvGrpSpPr>
          <p:grpSpPr>
            <a:xfrm rot="0">
              <a:off x="0" y="0"/>
              <a:ext cx="5441604" cy="8200389"/>
              <a:chOff x="0" y="0"/>
              <a:chExt cx="1259816" cy="1898518"/>
            </a:xfrm>
          </p:grpSpPr>
          <p:sp>
            <p:nvSpPr>
              <p:cNvPr name="Freeform 12" id="12"/>
              <p:cNvSpPr/>
              <p:nvPr/>
            </p:nvSpPr>
            <p:spPr>
              <a:xfrm flipH="false" flipV="false" rot="0">
                <a:off x="0" y="0"/>
                <a:ext cx="1259816" cy="1898517"/>
              </a:xfrm>
              <a:custGeom>
                <a:avLst/>
                <a:gdLst/>
                <a:ahLst/>
                <a:cxnLst/>
                <a:rect r="r" b="b" t="t" l="l"/>
                <a:pathLst>
                  <a:path h="1898517" w="1259816">
                    <a:moveTo>
                      <a:pt x="91055" y="0"/>
                    </a:moveTo>
                    <a:lnTo>
                      <a:pt x="1168761" y="0"/>
                    </a:lnTo>
                    <a:cubicBezTo>
                      <a:pt x="1192911" y="0"/>
                      <a:pt x="1216071" y="9593"/>
                      <a:pt x="1233147" y="26669"/>
                    </a:cubicBezTo>
                    <a:cubicBezTo>
                      <a:pt x="1250223" y="43745"/>
                      <a:pt x="1259816" y="66905"/>
                      <a:pt x="1259816" y="91055"/>
                    </a:cubicBezTo>
                    <a:lnTo>
                      <a:pt x="1259816" y="1807463"/>
                    </a:lnTo>
                    <a:cubicBezTo>
                      <a:pt x="1259816" y="1831612"/>
                      <a:pt x="1250223" y="1854772"/>
                      <a:pt x="1233147" y="1871848"/>
                    </a:cubicBezTo>
                    <a:cubicBezTo>
                      <a:pt x="1216071" y="1888924"/>
                      <a:pt x="1192911" y="1898517"/>
                      <a:pt x="1168761" y="1898517"/>
                    </a:cubicBezTo>
                    <a:lnTo>
                      <a:pt x="91055" y="1898517"/>
                    </a:lnTo>
                    <a:cubicBezTo>
                      <a:pt x="40767" y="1898517"/>
                      <a:pt x="0" y="1857751"/>
                      <a:pt x="0" y="1807463"/>
                    </a:cubicBezTo>
                    <a:lnTo>
                      <a:pt x="0" y="91055"/>
                    </a:lnTo>
                    <a:cubicBezTo>
                      <a:pt x="0" y="66905"/>
                      <a:pt x="9593" y="43745"/>
                      <a:pt x="26669" y="26669"/>
                    </a:cubicBezTo>
                    <a:cubicBezTo>
                      <a:pt x="43745" y="9593"/>
                      <a:pt x="66905" y="0"/>
                      <a:pt x="91055" y="0"/>
                    </a:cubicBezTo>
                    <a:close/>
                  </a:path>
                </a:pathLst>
              </a:custGeom>
              <a:solidFill>
                <a:srgbClr val="DEDEDE"/>
              </a:solidFill>
            </p:spPr>
          </p:sp>
          <p:sp>
            <p:nvSpPr>
              <p:cNvPr name="TextBox 13" id="13"/>
              <p:cNvSpPr txBox="true"/>
              <p:nvPr/>
            </p:nvSpPr>
            <p:spPr>
              <a:xfrm>
                <a:off x="0" y="-38100"/>
                <a:ext cx="1259816" cy="1936618"/>
              </a:xfrm>
              <a:prstGeom prst="rect">
                <a:avLst/>
              </a:prstGeom>
            </p:spPr>
            <p:txBody>
              <a:bodyPr anchor="ctr" rtlCol="false" tIns="47995" lIns="47995" bIns="47995" rIns="47995"/>
              <a:lstStyle/>
              <a:p>
                <a:pPr algn="ctr">
                  <a:lnSpc>
                    <a:spcPts val="2659"/>
                  </a:lnSpc>
                </a:pPr>
              </a:p>
            </p:txBody>
          </p:sp>
        </p:grpSp>
        <p:sp>
          <p:nvSpPr>
            <p:cNvPr name="TextBox 14" id="14"/>
            <p:cNvSpPr txBox="true"/>
            <p:nvPr/>
          </p:nvSpPr>
          <p:spPr>
            <a:xfrm rot="0">
              <a:off x="194916" y="372318"/>
              <a:ext cx="6041640" cy="610987"/>
            </a:xfrm>
            <a:prstGeom prst="rect">
              <a:avLst/>
            </a:prstGeom>
          </p:spPr>
          <p:txBody>
            <a:bodyPr anchor="t" rtlCol="false" tIns="0" lIns="0" bIns="0" rIns="0">
              <a:spAutoFit/>
            </a:bodyPr>
            <a:lstStyle/>
            <a:p>
              <a:pPr algn="l">
                <a:lnSpc>
                  <a:spcPts val="3880"/>
                </a:lnSpc>
              </a:pPr>
              <a:r>
                <a:rPr lang="en-US" sz="2771" i="true" b="true">
                  <a:solidFill>
                    <a:srgbClr val="202226"/>
                  </a:solidFill>
                  <a:latin typeface="Open Sauce Bold Italics"/>
                  <a:ea typeface="Open Sauce Bold Italics"/>
                  <a:cs typeface="Open Sauce Bold Italics"/>
                  <a:sym typeface="Open Sauce Bold Italics"/>
                </a:rPr>
                <a:t>Distribution Channels</a:t>
              </a:r>
            </a:p>
          </p:txBody>
        </p:sp>
        <p:sp>
          <p:nvSpPr>
            <p:cNvPr name="TextBox 15" id="15"/>
            <p:cNvSpPr txBox="true"/>
            <p:nvPr/>
          </p:nvSpPr>
          <p:spPr>
            <a:xfrm rot="0">
              <a:off x="194916" y="1429870"/>
              <a:ext cx="5298582" cy="6580212"/>
            </a:xfrm>
            <a:prstGeom prst="rect">
              <a:avLst/>
            </a:prstGeom>
          </p:spPr>
          <p:txBody>
            <a:bodyPr anchor="t" rtlCol="false" tIns="0" lIns="0" bIns="0" rIns="0">
              <a:spAutoFit/>
            </a:bodyPr>
            <a:lstStyle/>
            <a:p>
              <a:pPr algn="l">
                <a:lnSpc>
                  <a:spcPts val="3984"/>
                </a:lnSpc>
              </a:pPr>
              <a:r>
                <a:rPr lang="en-US" sz="1593">
                  <a:solidFill>
                    <a:srgbClr val="000000"/>
                  </a:solidFill>
                  <a:latin typeface="Open Sauce"/>
                  <a:ea typeface="Open Sauce"/>
                  <a:cs typeface="Open Sauce"/>
                  <a:sym typeface="Open Sauce"/>
                </a:rPr>
                <a:t>- Facebook, Instagram, and TikTok for engagement and awareness.  </a:t>
              </a:r>
            </a:p>
            <a:p>
              <a:pPr algn="l">
                <a:lnSpc>
                  <a:spcPts val="3984"/>
                </a:lnSpc>
              </a:pPr>
              <a:r>
                <a:rPr lang="en-US" sz="1593">
                  <a:solidFill>
                    <a:srgbClr val="000000"/>
                  </a:solidFill>
                  <a:latin typeface="Open Sauce"/>
                  <a:ea typeface="Open Sauce"/>
                  <a:cs typeface="Open Sauce"/>
                  <a:sym typeface="Open Sauce"/>
                </a:rPr>
                <a:t>- YouTube for detailed product demonstrations.  </a:t>
              </a:r>
            </a:p>
            <a:p>
              <a:pPr algn="l">
                <a:lnSpc>
                  <a:spcPts val="3984"/>
                </a:lnSpc>
              </a:pPr>
              <a:r>
                <a:rPr lang="en-US" sz="1593">
                  <a:solidFill>
                    <a:srgbClr val="000000"/>
                  </a:solidFill>
                  <a:latin typeface="Open Sauce"/>
                  <a:ea typeface="Open Sauce"/>
                  <a:cs typeface="Open Sauce"/>
                  <a:sym typeface="Open Sauce"/>
                </a:rPr>
                <a:t>- Company website for blog content  and customer testimonials.  </a:t>
              </a:r>
            </a:p>
            <a:p>
              <a:pPr algn="l">
                <a:lnSpc>
                  <a:spcPts val="3984"/>
                </a:lnSpc>
              </a:pPr>
              <a:r>
                <a:rPr lang="en-US" sz="1593">
                  <a:solidFill>
                    <a:srgbClr val="000000"/>
                  </a:solidFill>
                  <a:latin typeface="Open Sauce"/>
                  <a:ea typeface="Open Sauce"/>
                  <a:cs typeface="Open Sauce"/>
                  <a:sym typeface="Open Sauce"/>
                </a:rPr>
                <a:t>- Email marketing for direct communication and offers.</a:t>
              </a:r>
            </a:p>
            <a:p>
              <a:pPr algn="l">
                <a:lnSpc>
                  <a:spcPts val="3984"/>
                </a:lnSpc>
              </a:pPr>
            </a:p>
            <a:p>
              <a:pPr algn="l">
                <a:lnSpc>
                  <a:spcPts val="3984"/>
                </a:lnSpc>
              </a:pPr>
            </a:p>
          </p:txBody>
        </p:sp>
        <p:sp>
          <p:nvSpPr>
            <p:cNvPr name="AutoShape 16" id="16"/>
            <p:cNvSpPr/>
            <p:nvPr/>
          </p:nvSpPr>
          <p:spPr>
            <a:xfrm>
              <a:off x="644255" y="1159059"/>
              <a:ext cx="4153094" cy="0"/>
            </a:xfrm>
            <a:prstGeom prst="line">
              <a:avLst/>
            </a:prstGeom>
            <a:ln cap="flat" w="12700">
              <a:solidFill>
                <a:srgbClr val="000000">
                  <a:alpha val="49804"/>
                </a:srgbClr>
              </a:solidFill>
              <a:prstDash val="solid"/>
              <a:headEnd type="none" len="sm" w="sm"/>
              <a:tailEnd type="none" len="sm" w="sm"/>
            </a:ln>
          </p:spPr>
        </p:sp>
      </p:grpSp>
      <p:grpSp>
        <p:nvGrpSpPr>
          <p:cNvPr name="Group 17" id="17"/>
          <p:cNvGrpSpPr/>
          <p:nvPr/>
        </p:nvGrpSpPr>
        <p:grpSpPr>
          <a:xfrm rot="0">
            <a:off x="10380765" y="2424616"/>
            <a:ext cx="5132051" cy="6150292"/>
            <a:chOff x="0" y="0"/>
            <a:chExt cx="6842734" cy="8200389"/>
          </a:xfrm>
        </p:grpSpPr>
        <p:grpSp>
          <p:nvGrpSpPr>
            <p:cNvPr name="Group 18" id="18"/>
            <p:cNvGrpSpPr/>
            <p:nvPr/>
          </p:nvGrpSpPr>
          <p:grpSpPr>
            <a:xfrm rot="0">
              <a:off x="0" y="0"/>
              <a:ext cx="5443636" cy="8200389"/>
              <a:chOff x="0" y="0"/>
              <a:chExt cx="1089859" cy="1641782"/>
            </a:xfrm>
          </p:grpSpPr>
          <p:sp>
            <p:nvSpPr>
              <p:cNvPr name="Freeform 19" id="19"/>
              <p:cNvSpPr/>
              <p:nvPr/>
            </p:nvSpPr>
            <p:spPr>
              <a:xfrm flipH="false" flipV="false" rot="0">
                <a:off x="0" y="0"/>
                <a:ext cx="1089859" cy="1641782"/>
              </a:xfrm>
              <a:custGeom>
                <a:avLst/>
                <a:gdLst/>
                <a:ahLst/>
                <a:cxnLst/>
                <a:rect r="r" b="b" t="t" l="l"/>
                <a:pathLst>
                  <a:path h="1641782" w="1089859">
                    <a:moveTo>
                      <a:pt x="91021" y="0"/>
                    </a:moveTo>
                    <a:lnTo>
                      <a:pt x="998838" y="0"/>
                    </a:lnTo>
                    <a:cubicBezTo>
                      <a:pt x="1049107" y="0"/>
                      <a:pt x="1089859" y="40751"/>
                      <a:pt x="1089859" y="91021"/>
                    </a:cubicBezTo>
                    <a:lnTo>
                      <a:pt x="1089859" y="1550762"/>
                    </a:lnTo>
                    <a:cubicBezTo>
                      <a:pt x="1089859" y="1601031"/>
                      <a:pt x="1049107" y="1641782"/>
                      <a:pt x="998838" y="1641782"/>
                    </a:cubicBezTo>
                    <a:lnTo>
                      <a:pt x="91021" y="1641782"/>
                    </a:lnTo>
                    <a:cubicBezTo>
                      <a:pt x="40751" y="1641782"/>
                      <a:pt x="0" y="1601031"/>
                      <a:pt x="0" y="1550762"/>
                    </a:cubicBezTo>
                    <a:lnTo>
                      <a:pt x="0" y="91021"/>
                    </a:lnTo>
                    <a:cubicBezTo>
                      <a:pt x="0" y="40751"/>
                      <a:pt x="40751" y="0"/>
                      <a:pt x="91021" y="0"/>
                    </a:cubicBezTo>
                    <a:close/>
                  </a:path>
                </a:pathLst>
              </a:custGeom>
              <a:solidFill>
                <a:srgbClr val="DEDEDE"/>
              </a:solidFill>
            </p:spPr>
          </p:sp>
          <p:sp>
            <p:nvSpPr>
              <p:cNvPr name="TextBox 20" id="20"/>
              <p:cNvSpPr txBox="true"/>
              <p:nvPr/>
            </p:nvSpPr>
            <p:spPr>
              <a:xfrm>
                <a:off x="0" y="-38100"/>
                <a:ext cx="1089859" cy="1679882"/>
              </a:xfrm>
              <a:prstGeom prst="rect">
                <a:avLst/>
              </a:prstGeom>
            </p:spPr>
            <p:txBody>
              <a:bodyPr anchor="ctr" rtlCol="false" tIns="55501" lIns="55501" bIns="55501" rIns="55501"/>
              <a:lstStyle/>
              <a:p>
                <a:pPr algn="ctr">
                  <a:lnSpc>
                    <a:spcPts val="2660"/>
                  </a:lnSpc>
                </a:pPr>
              </a:p>
            </p:txBody>
          </p:sp>
        </p:grpSp>
        <p:sp>
          <p:nvSpPr>
            <p:cNvPr name="TextBox 21" id="21"/>
            <p:cNvSpPr txBox="true"/>
            <p:nvPr/>
          </p:nvSpPr>
          <p:spPr>
            <a:xfrm rot="0">
              <a:off x="334286" y="372265"/>
              <a:ext cx="6508448" cy="611039"/>
            </a:xfrm>
            <a:prstGeom prst="rect">
              <a:avLst/>
            </a:prstGeom>
          </p:spPr>
          <p:txBody>
            <a:bodyPr anchor="t" rtlCol="false" tIns="0" lIns="0" bIns="0" rIns="0">
              <a:spAutoFit/>
            </a:bodyPr>
            <a:lstStyle/>
            <a:p>
              <a:pPr algn="l">
                <a:lnSpc>
                  <a:spcPts val="3877"/>
                </a:lnSpc>
              </a:pPr>
              <a:r>
                <a:rPr lang="en-US" b="true" sz="2769" i="true">
                  <a:solidFill>
                    <a:srgbClr val="202226"/>
                  </a:solidFill>
                  <a:latin typeface="Open Sauce Bold Italics"/>
                  <a:ea typeface="Open Sauce Bold Italics"/>
                  <a:cs typeface="Open Sauce Bold Italics"/>
                  <a:sym typeface="Open Sauce Bold Italics"/>
                </a:rPr>
                <a:t>Performance Metrics</a:t>
              </a:r>
            </a:p>
          </p:txBody>
        </p:sp>
        <p:sp>
          <p:nvSpPr>
            <p:cNvPr name="TextBox 22" id="22"/>
            <p:cNvSpPr txBox="true"/>
            <p:nvPr/>
          </p:nvSpPr>
          <p:spPr>
            <a:xfrm rot="0">
              <a:off x="166128" y="1465787"/>
              <a:ext cx="5277509" cy="5619128"/>
            </a:xfrm>
            <a:prstGeom prst="rect">
              <a:avLst/>
            </a:prstGeom>
          </p:spPr>
          <p:txBody>
            <a:bodyPr anchor="t" rtlCol="false" tIns="0" lIns="0" bIns="0" rIns="0">
              <a:spAutoFit/>
            </a:bodyPr>
            <a:lstStyle/>
            <a:p>
              <a:pPr algn="l">
                <a:lnSpc>
                  <a:spcPts val="4333"/>
                </a:lnSpc>
              </a:pPr>
              <a:r>
                <a:rPr lang="en-US" sz="1733">
                  <a:solidFill>
                    <a:srgbClr val="000000"/>
                  </a:solidFill>
                  <a:latin typeface="Open Sauce"/>
                  <a:ea typeface="Open Sauce"/>
                  <a:cs typeface="Open Sauce"/>
                  <a:sym typeface="Open Sauce"/>
                </a:rPr>
                <a:t>- Engagement rate (likes, shares, comments).  </a:t>
              </a:r>
            </a:p>
            <a:p>
              <a:pPr algn="l">
                <a:lnSpc>
                  <a:spcPts val="4333"/>
                </a:lnSpc>
              </a:pPr>
              <a:r>
                <a:rPr lang="en-US" sz="1733">
                  <a:solidFill>
                    <a:srgbClr val="000000"/>
                  </a:solidFill>
                  <a:latin typeface="Open Sauce"/>
                  <a:ea typeface="Open Sauce"/>
                  <a:cs typeface="Open Sauce"/>
                  <a:sym typeface="Open Sauce"/>
                </a:rPr>
                <a:t>- Website traffic and conversion     rate.  </a:t>
              </a:r>
            </a:p>
            <a:p>
              <a:pPr algn="l">
                <a:lnSpc>
                  <a:spcPts val="4333"/>
                </a:lnSpc>
              </a:pPr>
              <a:r>
                <a:rPr lang="en-US" sz="1733">
                  <a:solidFill>
                    <a:srgbClr val="000000"/>
                  </a:solidFill>
                  <a:latin typeface="Open Sauce"/>
                  <a:ea typeface="Open Sauce"/>
                  <a:cs typeface="Open Sauce"/>
                  <a:sym typeface="Open Sauce"/>
                </a:rPr>
                <a:t>- Sales attributed to content campaigns.  </a:t>
              </a:r>
            </a:p>
            <a:p>
              <a:pPr algn="l">
                <a:lnSpc>
                  <a:spcPts val="4333"/>
                </a:lnSpc>
              </a:pPr>
              <a:r>
                <a:rPr lang="en-US" sz="1733">
                  <a:solidFill>
                    <a:srgbClr val="000000"/>
                  </a:solidFill>
                  <a:latin typeface="Open Sauce"/>
                  <a:ea typeface="Open Sauce"/>
                  <a:cs typeface="Open Sauce"/>
                  <a:sym typeface="Open Sauce"/>
                </a:rPr>
                <a:t>- Customer feedback and testimonials.</a:t>
              </a:r>
            </a:p>
          </p:txBody>
        </p:sp>
        <p:sp>
          <p:nvSpPr>
            <p:cNvPr name="AutoShape 23" id="23"/>
            <p:cNvSpPr/>
            <p:nvPr/>
          </p:nvSpPr>
          <p:spPr>
            <a:xfrm>
              <a:off x="645271" y="1165409"/>
              <a:ext cx="4153094" cy="0"/>
            </a:xfrm>
            <a:prstGeom prst="line">
              <a:avLst/>
            </a:prstGeom>
            <a:ln cap="flat" w="12700">
              <a:solidFill>
                <a:srgbClr val="000000">
                  <a:alpha val="49804"/>
                </a:srgbClr>
              </a:solidFill>
              <a:prstDash val="solid"/>
              <a:headEnd type="none" len="sm" w="sm"/>
              <a:tailEnd type="none" len="sm" w="sm"/>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grpSp>
        <p:nvGrpSpPr>
          <p:cNvPr name="Group 2" id="2"/>
          <p:cNvGrpSpPr/>
          <p:nvPr/>
        </p:nvGrpSpPr>
        <p:grpSpPr>
          <a:xfrm rot="0">
            <a:off x="14903323" y="417405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777" r="0" b="-16777"/>
            </a:stretch>
          </a:blipFill>
        </p:spPr>
      </p:sp>
      <p:sp>
        <p:nvSpPr>
          <p:cNvPr name="TextBox 6" id="6"/>
          <p:cNvSpPr txBox="true"/>
          <p:nvPr/>
        </p:nvSpPr>
        <p:spPr>
          <a:xfrm rot="0">
            <a:off x="7215461" y="384735"/>
            <a:ext cx="3113093" cy="866775"/>
          </a:xfrm>
          <a:prstGeom prst="rect">
            <a:avLst/>
          </a:prstGeom>
        </p:spPr>
        <p:txBody>
          <a:bodyPr anchor="t" rtlCol="false" tIns="0" lIns="0" bIns="0" rIns="0">
            <a:spAutoFit/>
          </a:bodyPr>
          <a:lstStyle/>
          <a:p>
            <a:pPr algn="l">
              <a:lnSpc>
                <a:spcPts val="6719"/>
              </a:lnSpc>
            </a:pPr>
            <a:r>
              <a:rPr lang="en-US" sz="5599">
                <a:solidFill>
                  <a:srgbClr val="202226"/>
                </a:solidFill>
                <a:latin typeface="Questrial"/>
                <a:ea typeface="Questrial"/>
                <a:cs typeface="Questrial"/>
                <a:sym typeface="Questrial"/>
              </a:rPr>
              <a:t>Content</a:t>
            </a:r>
          </a:p>
        </p:txBody>
      </p:sp>
      <p:sp>
        <p:nvSpPr>
          <p:cNvPr name="TextBox 7" id="7"/>
          <p:cNvSpPr txBox="true"/>
          <p:nvPr/>
        </p:nvSpPr>
        <p:spPr>
          <a:xfrm rot="0">
            <a:off x="6080161" y="2048397"/>
            <a:ext cx="6702522" cy="704850"/>
          </a:xfrm>
          <a:prstGeom prst="rect">
            <a:avLst/>
          </a:prstGeom>
        </p:spPr>
        <p:txBody>
          <a:bodyPr anchor="t" rtlCol="false" tIns="0" lIns="0" bIns="0" rIns="0">
            <a:spAutoFit/>
          </a:bodyPr>
          <a:lstStyle/>
          <a:p>
            <a:pPr algn="l">
              <a:lnSpc>
                <a:spcPts val="5400"/>
              </a:lnSpc>
            </a:pPr>
            <a:r>
              <a:rPr lang="en-US" sz="4500">
                <a:solidFill>
                  <a:srgbClr val="202226"/>
                </a:solidFill>
                <a:latin typeface="Questrial"/>
                <a:ea typeface="Questrial"/>
                <a:cs typeface="Questrial"/>
                <a:sym typeface="Questrial"/>
              </a:rPr>
              <a:t> Business model canvas</a:t>
            </a:r>
          </a:p>
        </p:txBody>
      </p:sp>
      <p:sp>
        <p:nvSpPr>
          <p:cNvPr name="AutoShape 8" id="8"/>
          <p:cNvSpPr/>
          <p:nvPr/>
        </p:nvSpPr>
        <p:spPr>
          <a:xfrm flipV="true">
            <a:off x="6854460" y="1270560"/>
            <a:ext cx="3751535" cy="1905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0" y="0"/>
            <a:ext cx="4065532" cy="2528021"/>
          </a:xfrm>
          <a:custGeom>
            <a:avLst/>
            <a:gdLst/>
            <a:ahLst/>
            <a:cxnLst/>
            <a:rect r="r" b="b" t="t" l="l"/>
            <a:pathLst>
              <a:path h="2528021" w="4065532">
                <a:moveTo>
                  <a:pt x="0" y="0"/>
                </a:moveTo>
                <a:lnTo>
                  <a:pt x="4065532" y="0"/>
                </a:lnTo>
                <a:lnTo>
                  <a:pt x="4065532" y="2528021"/>
                </a:lnTo>
                <a:lnTo>
                  <a:pt x="0" y="25280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5232586" y="2177111"/>
            <a:ext cx="787379" cy="466473"/>
            <a:chOff x="0" y="0"/>
            <a:chExt cx="685979" cy="406400"/>
          </a:xfrm>
        </p:grpSpPr>
        <p:sp>
          <p:nvSpPr>
            <p:cNvPr name="Freeform 11" id="11"/>
            <p:cNvSpPr/>
            <p:nvPr/>
          </p:nvSpPr>
          <p:spPr>
            <a:xfrm flipH="false" flipV="false" rot="0">
              <a:off x="0" y="0"/>
              <a:ext cx="685979" cy="406400"/>
            </a:xfrm>
            <a:custGeom>
              <a:avLst/>
              <a:gdLst/>
              <a:ahLst/>
              <a:cxnLst/>
              <a:rect r="r" b="b" t="t" l="l"/>
              <a:pathLst>
                <a:path h="406400" w="685979">
                  <a:moveTo>
                    <a:pt x="482779" y="0"/>
                  </a:moveTo>
                  <a:lnTo>
                    <a:pt x="0" y="0"/>
                  </a:lnTo>
                  <a:lnTo>
                    <a:pt x="0" y="406400"/>
                  </a:lnTo>
                  <a:lnTo>
                    <a:pt x="482779" y="406400"/>
                  </a:lnTo>
                  <a:lnTo>
                    <a:pt x="685979" y="203200"/>
                  </a:lnTo>
                  <a:lnTo>
                    <a:pt x="482779" y="0"/>
                  </a:lnTo>
                  <a:close/>
                </a:path>
              </a:pathLst>
            </a:custGeom>
            <a:solidFill>
              <a:srgbClr val="737373"/>
            </a:solidFill>
          </p:spPr>
        </p:sp>
        <p:sp>
          <p:nvSpPr>
            <p:cNvPr name="TextBox 12" id="12"/>
            <p:cNvSpPr txBox="true"/>
            <p:nvPr/>
          </p:nvSpPr>
          <p:spPr>
            <a:xfrm>
              <a:off x="0" y="-38100"/>
              <a:ext cx="571679" cy="444500"/>
            </a:xfrm>
            <a:prstGeom prst="rect">
              <a:avLst/>
            </a:prstGeom>
          </p:spPr>
          <p:txBody>
            <a:bodyPr anchor="ctr" rtlCol="false" tIns="50800" lIns="50800" bIns="50800" rIns="50800"/>
            <a:lstStyle/>
            <a:p>
              <a:pPr algn="ctr">
                <a:lnSpc>
                  <a:spcPts val="2659"/>
                </a:lnSpc>
              </a:pPr>
              <a:r>
                <a:rPr lang="en-US" sz="1899">
                  <a:solidFill>
                    <a:srgbClr val="FFFFFF"/>
                  </a:solidFill>
                  <a:latin typeface="Open Sans Extra Bold"/>
                  <a:ea typeface="Open Sans Extra Bold"/>
                  <a:cs typeface="Open Sans Extra Bold"/>
                  <a:sym typeface="Open Sans Extra Bold"/>
                </a:rPr>
                <a:t>1</a:t>
              </a:r>
            </a:p>
          </p:txBody>
        </p:sp>
      </p:grpSp>
      <p:sp>
        <p:nvSpPr>
          <p:cNvPr name="TextBox 13" id="13"/>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2</a:t>
            </a:r>
          </a:p>
        </p:txBody>
      </p:sp>
      <p:sp>
        <p:nvSpPr>
          <p:cNvPr name="TextBox 14" id="14"/>
          <p:cNvSpPr txBox="true"/>
          <p:nvPr/>
        </p:nvSpPr>
        <p:spPr>
          <a:xfrm rot="0">
            <a:off x="5489202" y="3077097"/>
            <a:ext cx="6702522" cy="2762250"/>
          </a:xfrm>
          <a:prstGeom prst="rect">
            <a:avLst/>
          </a:prstGeom>
        </p:spPr>
        <p:txBody>
          <a:bodyPr anchor="t" rtlCol="false" tIns="0" lIns="0" bIns="0" rIns="0">
            <a:spAutoFit/>
          </a:bodyPr>
          <a:lstStyle/>
          <a:p>
            <a:pPr algn="l">
              <a:lnSpc>
                <a:spcPts val="5400"/>
              </a:lnSpc>
            </a:pPr>
            <a:r>
              <a:rPr lang="en-US" sz="4500">
                <a:solidFill>
                  <a:srgbClr val="202226"/>
                </a:solidFill>
                <a:latin typeface="Questrial"/>
                <a:ea typeface="Questrial"/>
                <a:cs typeface="Questrial"/>
                <a:sym typeface="Questrial"/>
              </a:rPr>
              <a:t>      Brief</a:t>
            </a:r>
          </a:p>
          <a:p>
            <a:pPr algn="l" marL="971553" indent="-485777" lvl="1">
              <a:lnSpc>
                <a:spcPts val="5400"/>
              </a:lnSpc>
              <a:buFont typeface="Arial"/>
              <a:buChar char="•"/>
            </a:pPr>
            <a:r>
              <a:rPr lang="en-US" sz="4500">
                <a:solidFill>
                  <a:srgbClr val="202226"/>
                </a:solidFill>
                <a:latin typeface="Questrial"/>
                <a:ea typeface="Questrial"/>
                <a:cs typeface="Questrial"/>
                <a:sym typeface="Questrial"/>
              </a:rPr>
              <a:t>Project overview</a:t>
            </a:r>
          </a:p>
          <a:p>
            <a:pPr algn="l" marL="971553" indent="-485777" lvl="1">
              <a:lnSpc>
                <a:spcPts val="5400"/>
              </a:lnSpc>
              <a:buFont typeface="Arial"/>
              <a:buChar char="•"/>
            </a:pPr>
            <a:r>
              <a:rPr lang="en-US" sz="4500">
                <a:solidFill>
                  <a:srgbClr val="202226"/>
                </a:solidFill>
                <a:latin typeface="Questrial"/>
                <a:ea typeface="Questrial"/>
                <a:cs typeface="Questrial"/>
                <a:sym typeface="Questrial"/>
              </a:rPr>
              <a:t>Vision</a:t>
            </a:r>
          </a:p>
          <a:p>
            <a:pPr algn="l" marL="971553" indent="-485777" lvl="1">
              <a:lnSpc>
                <a:spcPts val="5400"/>
              </a:lnSpc>
              <a:buFont typeface="Arial"/>
              <a:buChar char="•"/>
            </a:pPr>
            <a:r>
              <a:rPr lang="en-US" sz="4500">
                <a:solidFill>
                  <a:srgbClr val="202226"/>
                </a:solidFill>
                <a:latin typeface="Questrial"/>
                <a:ea typeface="Questrial"/>
                <a:cs typeface="Questrial"/>
                <a:sym typeface="Questrial"/>
              </a:rPr>
              <a:t>Objective</a:t>
            </a:r>
          </a:p>
        </p:txBody>
      </p:sp>
      <p:sp>
        <p:nvSpPr>
          <p:cNvPr name="TextBox 15" id="15"/>
          <p:cNvSpPr txBox="true"/>
          <p:nvPr/>
        </p:nvSpPr>
        <p:spPr>
          <a:xfrm rot="0">
            <a:off x="5489202" y="6163197"/>
            <a:ext cx="6702522" cy="3448050"/>
          </a:xfrm>
          <a:prstGeom prst="rect">
            <a:avLst/>
          </a:prstGeom>
        </p:spPr>
        <p:txBody>
          <a:bodyPr anchor="t" rtlCol="false" tIns="0" lIns="0" bIns="0" rIns="0">
            <a:spAutoFit/>
          </a:bodyPr>
          <a:lstStyle/>
          <a:p>
            <a:pPr algn="l">
              <a:lnSpc>
                <a:spcPts val="5400"/>
              </a:lnSpc>
            </a:pPr>
            <a:r>
              <a:rPr lang="en-US" sz="4500">
                <a:solidFill>
                  <a:srgbClr val="202226"/>
                </a:solidFill>
                <a:latin typeface="Questrial"/>
                <a:ea typeface="Questrial"/>
                <a:cs typeface="Questrial"/>
                <a:sym typeface="Questrial"/>
              </a:rPr>
              <a:t>      situation analysis</a:t>
            </a:r>
          </a:p>
          <a:p>
            <a:pPr algn="l" marL="971553" indent="-485777" lvl="1">
              <a:lnSpc>
                <a:spcPts val="5400"/>
              </a:lnSpc>
              <a:buFont typeface="Arial"/>
              <a:buChar char="•"/>
            </a:pPr>
            <a:r>
              <a:rPr lang="en-US" sz="4500">
                <a:solidFill>
                  <a:srgbClr val="202226"/>
                </a:solidFill>
                <a:latin typeface="Questrial"/>
                <a:ea typeface="Questrial"/>
                <a:cs typeface="Questrial"/>
                <a:sym typeface="Questrial"/>
              </a:rPr>
              <a:t>Internal analysis</a:t>
            </a:r>
          </a:p>
          <a:p>
            <a:pPr algn="l" marL="971553" indent="-485777" lvl="1">
              <a:lnSpc>
                <a:spcPts val="5400"/>
              </a:lnSpc>
              <a:buFont typeface="Arial"/>
              <a:buChar char="•"/>
            </a:pPr>
            <a:r>
              <a:rPr lang="en-US" sz="4500">
                <a:solidFill>
                  <a:srgbClr val="202226"/>
                </a:solidFill>
                <a:latin typeface="Questrial"/>
                <a:ea typeface="Questrial"/>
                <a:cs typeface="Questrial"/>
                <a:sym typeface="Questrial"/>
              </a:rPr>
              <a:t>customer analysis</a:t>
            </a:r>
          </a:p>
          <a:p>
            <a:pPr algn="l" marL="971553" indent="-485777" lvl="1">
              <a:lnSpc>
                <a:spcPts val="5400"/>
              </a:lnSpc>
              <a:buFont typeface="Arial"/>
              <a:buChar char="•"/>
            </a:pPr>
            <a:r>
              <a:rPr lang="en-US" sz="4500">
                <a:solidFill>
                  <a:srgbClr val="202226"/>
                </a:solidFill>
                <a:latin typeface="Questrial"/>
                <a:ea typeface="Questrial"/>
                <a:cs typeface="Questrial"/>
                <a:sym typeface="Questrial"/>
              </a:rPr>
              <a:t>competitor analysis</a:t>
            </a:r>
          </a:p>
          <a:p>
            <a:pPr algn="l" marL="971553" indent="-485777" lvl="1">
              <a:lnSpc>
                <a:spcPts val="5400"/>
              </a:lnSpc>
              <a:buFont typeface="Arial"/>
              <a:buChar char="•"/>
            </a:pPr>
            <a:r>
              <a:rPr lang="en-US" sz="4500">
                <a:solidFill>
                  <a:srgbClr val="202226"/>
                </a:solidFill>
                <a:latin typeface="Questrial"/>
                <a:ea typeface="Questrial"/>
                <a:cs typeface="Questrial"/>
                <a:sym typeface="Questrial"/>
              </a:rPr>
              <a:t>swot analysis</a:t>
            </a:r>
          </a:p>
        </p:txBody>
      </p:sp>
      <p:grpSp>
        <p:nvGrpSpPr>
          <p:cNvPr name="Group 16" id="16"/>
          <p:cNvGrpSpPr/>
          <p:nvPr/>
        </p:nvGrpSpPr>
        <p:grpSpPr>
          <a:xfrm rot="0">
            <a:off x="5232586" y="3912272"/>
            <a:ext cx="787379" cy="466473"/>
            <a:chOff x="0" y="0"/>
            <a:chExt cx="685979" cy="406400"/>
          </a:xfrm>
        </p:grpSpPr>
        <p:sp>
          <p:nvSpPr>
            <p:cNvPr name="Freeform 17" id="17"/>
            <p:cNvSpPr/>
            <p:nvPr/>
          </p:nvSpPr>
          <p:spPr>
            <a:xfrm flipH="false" flipV="false" rot="0">
              <a:off x="0" y="0"/>
              <a:ext cx="685979" cy="406400"/>
            </a:xfrm>
            <a:custGeom>
              <a:avLst/>
              <a:gdLst/>
              <a:ahLst/>
              <a:cxnLst/>
              <a:rect r="r" b="b" t="t" l="l"/>
              <a:pathLst>
                <a:path h="406400" w="685979">
                  <a:moveTo>
                    <a:pt x="482779" y="0"/>
                  </a:moveTo>
                  <a:lnTo>
                    <a:pt x="0" y="0"/>
                  </a:lnTo>
                  <a:lnTo>
                    <a:pt x="0" y="406400"/>
                  </a:lnTo>
                  <a:lnTo>
                    <a:pt x="482779" y="406400"/>
                  </a:lnTo>
                  <a:lnTo>
                    <a:pt x="685979" y="203200"/>
                  </a:lnTo>
                  <a:lnTo>
                    <a:pt x="482779" y="0"/>
                  </a:lnTo>
                  <a:close/>
                </a:path>
              </a:pathLst>
            </a:custGeom>
            <a:solidFill>
              <a:srgbClr val="737373"/>
            </a:solidFill>
          </p:spPr>
        </p:sp>
        <p:sp>
          <p:nvSpPr>
            <p:cNvPr name="TextBox 18" id="18"/>
            <p:cNvSpPr txBox="true"/>
            <p:nvPr/>
          </p:nvSpPr>
          <p:spPr>
            <a:xfrm>
              <a:off x="0" y="-38100"/>
              <a:ext cx="571679" cy="444500"/>
            </a:xfrm>
            <a:prstGeom prst="rect">
              <a:avLst/>
            </a:prstGeom>
          </p:spPr>
          <p:txBody>
            <a:bodyPr anchor="ctr" rtlCol="false" tIns="50800" lIns="50800" bIns="50800" rIns="50800"/>
            <a:lstStyle/>
            <a:p>
              <a:pPr algn="ctr">
                <a:lnSpc>
                  <a:spcPts val="2659"/>
                </a:lnSpc>
              </a:pPr>
              <a:r>
                <a:rPr lang="en-US" sz="1899">
                  <a:solidFill>
                    <a:srgbClr val="FFFFFF"/>
                  </a:solidFill>
                  <a:latin typeface="Open Sans Extra Bold"/>
                  <a:ea typeface="Open Sans Extra Bold"/>
                  <a:cs typeface="Open Sans Extra Bold"/>
                  <a:sym typeface="Open Sans Extra Bold"/>
                </a:rPr>
                <a:t>2</a:t>
              </a:r>
            </a:p>
          </p:txBody>
        </p:sp>
      </p:grpSp>
      <p:grpSp>
        <p:nvGrpSpPr>
          <p:cNvPr name="Group 19" id="19"/>
          <p:cNvGrpSpPr/>
          <p:nvPr/>
        </p:nvGrpSpPr>
        <p:grpSpPr>
          <a:xfrm rot="0">
            <a:off x="5232586" y="6994607"/>
            <a:ext cx="787379" cy="466473"/>
            <a:chOff x="0" y="0"/>
            <a:chExt cx="685979" cy="406400"/>
          </a:xfrm>
        </p:grpSpPr>
        <p:sp>
          <p:nvSpPr>
            <p:cNvPr name="Freeform 20" id="20"/>
            <p:cNvSpPr/>
            <p:nvPr/>
          </p:nvSpPr>
          <p:spPr>
            <a:xfrm flipH="false" flipV="false" rot="0">
              <a:off x="0" y="0"/>
              <a:ext cx="685979" cy="406400"/>
            </a:xfrm>
            <a:custGeom>
              <a:avLst/>
              <a:gdLst/>
              <a:ahLst/>
              <a:cxnLst/>
              <a:rect r="r" b="b" t="t" l="l"/>
              <a:pathLst>
                <a:path h="406400" w="685979">
                  <a:moveTo>
                    <a:pt x="482779" y="0"/>
                  </a:moveTo>
                  <a:lnTo>
                    <a:pt x="0" y="0"/>
                  </a:lnTo>
                  <a:lnTo>
                    <a:pt x="0" y="406400"/>
                  </a:lnTo>
                  <a:lnTo>
                    <a:pt x="482779" y="406400"/>
                  </a:lnTo>
                  <a:lnTo>
                    <a:pt x="685979" y="203200"/>
                  </a:lnTo>
                  <a:lnTo>
                    <a:pt x="482779" y="0"/>
                  </a:lnTo>
                  <a:close/>
                </a:path>
              </a:pathLst>
            </a:custGeom>
            <a:solidFill>
              <a:srgbClr val="737373"/>
            </a:solidFill>
          </p:spPr>
        </p:sp>
        <p:sp>
          <p:nvSpPr>
            <p:cNvPr name="TextBox 21" id="21"/>
            <p:cNvSpPr txBox="true"/>
            <p:nvPr/>
          </p:nvSpPr>
          <p:spPr>
            <a:xfrm>
              <a:off x="0" y="-38100"/>
              <a:ext cx="571679" cy="444500"/>
            </a:xfrm>
            <a:prstGeom prst="rect">
              <a:avLst/>
            </a:prstGeom>
          </p:spPr>
          <p:txBody>
            <a:bodyPr anchor="ctr" rtlCol="false" tIns="50800" lIns="50800" bIns="50800" rIns="50800"/>
            <a:lstStyle/>
            <a:p>
              <a:pPr algn="ctr">
                <a:lnSpc>
                  <a:spcPts val="2659"/>
                </a:lnSpc>
              </a:pPr>
              <a:r>
                <a:rPr lang="en-US" sz="1899">
                  <a:solidFill>
                    <a:srgbClr val="FFFFFF"/>
                  </a:solidFill>
                  <a:latin typeface="Open Sans Extra Bold"/>
                  <a:ea typeface="Open Sans Extra Bold"/>
                  <a:cs typeface="Open Sans Extra Bold"/>
                  <a:sym typeface="Open Sans Extra Bold"/>
                </a:rPr>
                <a:t>3</a:t>
              </a:r>
            </a:p>
          </p:txBody>
        </p:sp>
      </p:grpSp>
      <p:sp>
        <p:nvSpPr>
          <p:cNvPr name="TextBox 22" id="22"/>
          <p:cNvSpPr txBox="true"/>
          <p:nvPr/>
        </p:nvSpPr>
        <p:spPr>
          <a:xfrm rot="0">
            <a:off x="-1089910" y="1083353"/>
            <a:ext cx="4065532" cy="323215"/>
          </a:xfrm>
          <a:prstGeom prst="rect">
            <a:avLst/>
          </a:prstGeom>
        </p:spPr>
        <p:txBody>
          <a:bodyPr anchor="t" rtlCol="false" tIns="0" lIns="0" bIns="0" rIns="0">
            <a:spAutoFit/>
          </a:bodyPr>
          <a:lstStyle/>
          <a:p>
            <a:pPr algn="ctr" rtl="true">
              <a:lnSpc>
                <a:spcPts val="2659"/>
              </a:lnSpc>
              <a:spcBef>
                <a:spcPct val="0"/>
              </a:spcBef>
            </a:pPr>
            <a:r>
              <a:rPr lang="ar-EG" sz="1899">
                <a:solidFill>
                  <a:srgbClr val="FFFFFF"/>
                </a:solidFill>
                <a:latin typeface="TS Deniz"/>
                <a:ea typeface="TS Deniz"/>
                <a:cs typeface="TS Deniz"/>
                <a:sym typeface="TS Deniz"/>
                <a:rtl val="true"/>
              </a:rPr>
              <a:t>المنشر السحرى </a:t>
            </a:r>
          </a:p>
        </p:txBody>
      </p:sp>
      <p:sp>
        <p:nvSpPr>
          <p:cNvPr name="TextBox 23" id="23"/>
          <p:cNvSpPr txBox="true"/>
          <p:nvPr/>
        </p:nvSpPr>
        <p:spPr>
          <a:xfrm rot="0">
            <a:off x="-1004066" y="533007"/>
            <a:ext cx="4065532"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Open Sans Extra Bold"/>
                <a:ea typeface="Open Sans Extra Bold"/>
                <a:cs typeface="Open Sans Extra Bold"/>
                <a:sym typeface="Open Sans Extra Bold"/>
              </a:rPr>
              <a:t>Magic Rack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TextBox 2" id="2"/>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20</a:t>
            </a:r>
          </a:p>
        </p:txBody>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777" r="0" b="-16777"/>
            </a:stretch>
          </a:blipFill>
        </p:spPr>
      </p:sp>
      <p:grpSp>
        <p:nvGrpSpPr>
          <p:cNvPr name="Group 4" id="4"/>
          <p:cNvGrpSpPr/>
          <p:nvPr/>
        </p:nvGrpSpPr>
        <p:grpSpPr>
          <a:xfrm rot="0">
            <a:off x="16629246" y="9040966"/>
            <a:ext cx="1658754" cy="1238517"/>
            <a:chOff x="0" y="0"/>
            <a:chExt cx="541003" cy="403943"/>
          </a:xfrm>
        </p:grpSpPr>
        <p:sp>
          <p:nvSpPr>
            <p:cNvPr name="Freeform 5" id="5"/>
            <p:cNvSpPr/>
            <p:nvPr/>
          </p:nvSpPr>
          <p:spPr>
            <a:xfrm flipH="false" flipV="false" rot="0">
              <a:off x="0" y="0"/>
              <a:ext cx="541003" cy="403943"/>
            </a:xfrm>
            <a:custGeom>
              <a:avLst/>
              <a:gdLst/>
              <a:ahLst/>
              <a:cxnLst/>
              <a:rect r="r" b="b" t="t" l="l"/>
              <a:pathLst>
                <a:path h="403943" w="541003">
                  <a:moveTo>
                    <a:pt x="270501" y="0"/>
                  </a:moveTo>
                  <a:cubicBezTo>
                    <a:pt x="121108" y="0"/>
                    <a:pt x="0" y="90426"/>
                    <a:pt x="0" y="201971"/>
                  </a:cubicBezTo>
                  <a:cubicBezTo>
                    <a:pt x="0" y="313517"/>
                    <a:pt x="121108" y="403943"/>
                    <a:pt x="270501" y="403943"/>
                  </a:cubicBezTo>
                  <a:cubicBezTo>
                    <a:pt x="419895" y="403943"/>
                    <a:pt x="541003" y="313517"/>
                    <a:pt x="541003" y="201971"/>
                  </a:cubicBezTo>
                  <a:cubicBezTo>
                    <a:pt x="541003" y="90426"/>
                    <a:pt x="419895" y="0"/>
                    <a:pt x="270501" y="0"/>
                  </a:cubicBezTo>
                  <a:close/>
                </a:path>
              </a:pathLst>
            </a:custGeom>
            <a:solidFill>
              <a:srgbClr val="F9FF6D"/>
            </a:solidFill>
          </p:spPr>
        </p:sp>
        <p:sp>
          <p:nvSpPr>
            <p:cNvPr name="TextBox 6" id="6"/>
            <p:cNvSpPr txBox="true"/>
            <p:nvPr/>
          </p:nvSpPr>
          <p:spPr>
            <a:xfrm>
              <a:off x="50719" y="-230"/>
              <a:ext cx="439565" cy="366304"/>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7017919" y="9154567"/>
            <a:ext cx="1024482" cy="1026348"/>
          </a:xfrm>
          <a:custGeom>
            <a:avLst/>
            <a:gdLst/>
            <a:ahLst/>
            <a:cxnLst/>
            <a:rect r="r" b="b" t="t" l="l"/>
            <a:pathLst>
              <a:path h="1026348" w="1024482">
                <a:moveTo>
                  <a:pt x="0" y="0"/>
                </a:moveTo>
                <a:lnTo>
                  <a:pt x="1024482" y="0"/>
                </a:lnTo>
                <a:lnTo>
                  <a:pt x="1024482" y="1026348"/>
                </a:lnTo>
                <a:lnTo>
                  <a:pt x="0" y="1026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7439742" y="308696"/>
            <a:ext cx="372070"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Extra Bold"/>
                <a:ea typeface="Open Sans Extra Bold"/>
                <a:cs typeface="Open Sans Extra Bold"/>
                <a:sym typeface="Open Sans Extra Bold"/>
              </a:rPr>
              <a:t>20</a:t>
            </a:r>
          </a:p>
        </p:txBody>
      </p:sp>
      <p:grpSp>
        <p:nvGrpSpPr>
          <p:cNvPr name="Group 9" id="9"/>
          <p:cNvGrpSpPr/>
          <p:nvPr/>
        </p:nvGrpSpPr>
        <p:grpSpPr>
          <a:xfrm rot="0">
            <a:off x="3314700" y="3195638"/>
            <a:ext cx="11658600" cy="2205037"/>
            <a:chOff x="0" y="0"/>
            <a:chExt cx="11054080" cy="2090702"/>
          </a:xfrm>
        </p:grpSpPr>
        <p:sp>
          <p:nvSpPr>
            <p:cNvPr name="Freeform 10" id="10"/>
            <p:cNvSpPr/>
            <p:nvPr/>
          </p:nvSpPr>
          <p:spPr>
            <a:xfrm flipH="false" flipV="false" rot="0">
              <a:off x="0" y="0"/>
              <a:ext cx="11054080" cy="2090702"/>
            </a:xfrm>
            <a:custGeom>
              <a:avLst/>
              <a:gdLst/>
              <a:ahLst/>
              <a:cxnLst/>
              <a:rect r="r" b="b" t="t" l="l"/>
              <a:pathLst>
                <a:path h="2090702" w="11054080">
                  <a:moveTo>
                    <a:pt x="0" y="0"/>
                  </a:moveTo>
                  <a:lnTo>
                    <a:pt x="11054080" y="0"/>
                  </a:lnTo>
                  <a:lnTo>
                    <a:pt x="11054080" y="2090702"/>
                  </a:lnTo>
                  <a:lnTo>
                    <a:pt x="0" y="2090702"/>
                  </a:lnTo>
                  <a:close/>
                </a:path>
              </a:pathLst>
            </a:custGeom>
            <a:solidFill>
              <a:srgbClr val="000000">
                <a:alpha val="0"/>
              </a:srgbClr>
            </a:solidFill>
          </p:spPr>
        </p:sp>
        <p:sp>
          <p:nvSpPr>
            <p:cNvPr name="TextBox 11" id="11"/>
            <p:cNvSpPr txBox="true"/>
            <p:nvPr/>
          </p:nvSpPr>
          <p:spPr>
            <a:xfrm>
              <a:off x="0" y="-142875"/>
              <a:ext cx="11054080" cy="2233577"/>
            </a:xfrm>
            <a:prstGeom prst="rect">
              <a:avLst/>
            </a:prstGeom>
          </p:spPr>
          <p:txBody>
            <a:bodyPr anchor="ctr" rtlCol="false" tIns="0" lIns="0" bIns="0" rIns="0"/>
            <a:lstStyle/>
            <a:p>
              <a:pPr algn="ctr">
                <a:lnSpc>
                  <a:spcPts val="7920"/>
                </a:lnSpc>
              </a:pPr>
              <a:r>
                <a:rPr lang="en-US" sz="6600">
                  <a:solidFill>
                    <a:srgbClr val="000000"/>
                  </a:solidFill>
                  <a:latin typeface="Calibri (MS)"/>
                  <a:ea typeface="Calibri (MS)"/>
                  <a:cs typeface="Calibri (MS)"/>
                  <a:sym typeface="Calibri (MS)"/>
                </a:rPr>
                <a:t>Magic Rack - Content Calendar</a:t>
              </a:r>
            </a:p>
          </p:txBody>
        </p:sp>
      </p:grpSp>
      <p:grpSp>
        <p:nvGrpSpPr>
          <p:cNvPr name="Group 12" id="12"/>
          <p:cNvGrpSpPr/>
          <p:nvPr/>
        </p:nvGrpSpPr>
        <p:grpSpPr>
          <a:xfrm rot="0">
            <a:off x="4343400" y="5772070"/>
            <a:ext cx="9601200" cy="2628900"/>
            <a:chOff x="0" y="0"/>
            <a:chExt cx="9103360" cy="2492587"/>
          </a:xfrm>
        </p:grpSpPr>
        <p:sp>
          <p:nvSpPr>
            <p:cNvPr name="Freeform 13" id="13"/>
            <p:cNvSpPr/>
            <p:nvPr/>
          </p:nvSpPr>
          <p:spPr>
            <a:xfrm flipH="false" flipV="false" rot="0">
              <a:off x="0" y="0"/>
              <a:ext cx="9103360" cy="2492587"/>
            </a:xfrm>
            <a:custGeom>
              <a:avLst/>
              <a:gdLst/>
              <a:ahLst/>
              <a:cxnLst/>
              <a:rect r="r" b="b" t="t" l="l"/>
              <a:pathLst>
                <a:path h="2492587" w="9103360">
                  <a:moveTo>
                    <a:pt x="0" y="0"/>
                  </a:moveTo>
                  <a:lnTo>
                    <a:pt x="9103360" y="0"/>
                  </a:lnTo>
                  <a:lnTo>
                    <a:pt x="9103360" y="2492587"/>
                  </a:lnTo>
                  <a:lnTo>
                    <a:pt x="0" y="2492587"/>
                  </a:lnTo>
                  <a:close/>
                </a:path>
              </a:pathLst>
            </a:custGeom>
            <a:solidFill>
              <a:srgbClr val="000000">
                <a:alpha val="0"/>
              </a:srgbClr>
            </a:solidFill>
          </p:spPr>
        </p:sp>
        <p:sp>
          <p:nvSpPr>
            <p:cNvPr name="TextBox 14" id="14"/>
            <p:cNvSpPr txBox="true"/>
            <p:nvPr/>
          </p:nvSpPr>
          <p:spPr>
            <a:xfrm>
              <a:off x="0" y="-85725"/>
              <a:ext cx="9103360" cy="2578312"/>
            </a:xfrm>
            <a:prstGeom prst="rect">
              <a:avLst/>
            </a:prstGeom>
          </p:spPr>
          <p:txBody>
            <a:bodyPr anchor="t" rtlCol="false" tIns="0" lIns="0" bIns="0" rIns="0"/>
            <a:lstStyle/>
            <a:p>
              <a:pPr algn="ctr">
                <a:lnSpc>
                  <a:spcPts val="5759"/>
                </a:lnSpc>
              </a:pPr>
              <a:r>
                <a:rPr lang="en-US" sz="4800">
                  <a:solidFill>
                    <a:srgbClr val="898989"/>
                  </a:solidFill>
                  <a:latin typeface="Calibri (MS)"/>
                  <a:ea typeface="Calibri (MS)"/>
                  <a:cs typeface="Calibri (MS)"/>
                  <a:sym typeface="Calibri (MS)"/>
                </a:rPr>
                <a:t>A strategic content plan for marketing Magic Rack effectively in March</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TextBox 2" id="2"/>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21</a:t>
            </a:r>
          </a:p>
        </p:txBody>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777" r="0" b="-16777"/>
            </a:stretch>
          </a:blipFill>
        </p:spPr>
      </p:sp>
      <p:grpSp>
        <p:nvGrpSpPr>
          <p:cNvPr name="Group 4" id="4"/>
          <p:cNvGrpSpPr/>
          <p:nvPr/>
        </p:nvGrpSpPr>
        <p:grpSpPr>
          <a:xfrm rot="0">
            <a:off x="16629246" y="9040966"/>
            <a:ext cx="1658754" cy="1238517"/>
            <a:chOff x="0" y="0"/>
            <a:chExt cx="541003" cy="403943"/>
          </a:xfrm>
        </p:grpSpPr>
        <p:sp>
          <p:nvSpPr>
            <p:cNvPr name="Freeform 5" id="5"/>
            <p:cNvSpPr/>
            <p:nvPr/>
          </p:nvSpPr>
          <p:spPr>
            <a:xfrm flipH="false" flipV="false" rot="0">
              <a:off x="0" y="0"/>
              <a:ext cx="541003" cy="403943"/>
            </a:xfrm>
            <a:custGeom>
              <a:avLst/>
              <a:gdLst/>
              <a:ahLst/>
              <a:cxnLst/>
              <a:rect r="r" b="b" t="t" l="l"/>
              <a:pathLst>
                <a:path h="403943" w="541003">
                  <a:moveTo>
                    <a:pt x="270501" y="0"/>
                  </a:moveTo>
                  <a:cubicBezTo>
                    <a:pt x="121108" y="0"/>
                    <a:pt x="0" y="90426"/>
                    <a:pt x="0" y="201971"/>
                  </a:cubicBezTo>
                  <a:cubicBezTo>
                    <a:pt x="0" y="313517"/>
                    <a:pt x="121108" y="403943"/>
                    <a:pt x="270501" y="403943"/>
                  </a:cubicBezTo>
                  <a:cubicBezTo>
                    <a:pt x="419895" y="403943"/>
                    <a:pt x="541003" y="313517"/>
                    <a:pt x="541003" y="201971"/>
                  </a:cubicBezTo>
                  <a:cubicBezTo>
                    <a:pt x="541003" y="90426"/>
                    <a:pt x="419895" y="0"/>
                    <a:pt x="270501" y="0"/>
                  </a:cubicBezTo>
                  <a:close/>
                </a:path>
              </a:pathLst>
            </a:custGeom>
            <a:solidFill>
              <a:srgbClr val="F9FF6D"/>
            </a:solidFill>
          </p:spPr>
        </p:sp>
        <p:sp>
          <p:nvSpPr>
            <p:cNvPr name="TextBox 6" id="6"/>
            <p:cNvSpPr txBox="true"/>
            <p:nvPr/>
          </p:nvSpPr>
          <p:spPr>
            <a:xfrm>
              <a:off x="50719" y="-230"/>
              <a:ext cx="439565" cy="366304"/>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7017919" y="9154567"/>
            <a:ext cx="1024482" cy="1026348"/>
          </a:xfrm>
          <a:custGeom>
            <a:avLst/>
            <a:gdLst/>
            <a:ahLst/>
            <a:cxnLst/>
            <a:rect r="r" b="b" t="t" l="l"/>
            <a:pathLst>
              <a:path h="1026348" w="1024482">
                <a:moveTo>
                  <a:pt x="0" y="0"/>
                </a:moveTo>
                <a:lnTo>
                  <a:pt x="1024482" y="0"/>
                </a:lnTo>
                <a:lnTo>
                  <a:pt x="1024482" y="1026348"/>
                </a:lnTo>
                <a:lnTo>
                  <a:pt x="0" y="1026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7530160" y="208544"/>
            <a:ext cx="372070"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Extra Bold"/>
                <a:ea typeface="Open Sans Extra Bold"/>
                <a:cs typeface="Open Sans Extra Bold"/>
                <a:sym typeface="Open Sans Extra Bold"/>
              </a:rPr>
              <a:t>21</a:t>
            </a:r>
          </a:p>
        </p:txBody>
      </p:sp>
      <p:graphicFrame>
        <p:nvGraphicFramePr>
          <p:cNvPr name="Table 9" id="9"/>
          <p:cNvGraphicFramePr>
            <a:graphicFrameLocks noGrp="true"/>
          </p:cNvGraphicFramePr>
          <p:nvPr/>
        </p:nvGraphicFramePr>
        <p:xfrm>
          <a:off x="594062" y="124979"/>
          <a:ext cx="16665238" cy="9805988"/>
        </p:xfrm>
        <a:graphic>
          <a:graphicData uri="http://schemas.openxmlformats.org/drawingml/2006/table">
            <a:tbl>
              <a:tblPr/>
              <a:tblGrid>
                <a:gridCol w="3354038"/>
                <a:gridCol w="3497169"/>
                <a:gridCol w="7247300"/>
                <a:gridCol w="2566731"/>
              </a:tblGrid>
              <a:tr h="620632">
                <a:tc>
                  <a:txBody>
                    <a:bodyPr anchor="t" rtlCol="false"/>
                    <a:lstStyle/>
                    <a:p>
                      <a:pPr algn="ctr">
                        <a:lnSpc>
                          <a:spcPts val="2039"/>
                        </a:lnSpc>
                        <a:defRPr/>
                      </a:pPr>
                      <a:r>
                        <a:rPr lang="en-US" sz="1699" b="true">
                          <a:solidFill>
                            <a:srgbClr val="FFFFFF"/>
                          </a:solidFill>
                          <a:latin typeface="Calibri (MS) Bold"/>
                          <a:ea typeface="Calibri (MS) Bold"/>
                          <a:cs typeface="Calibri (MS) Bold"/>
                          <a:sym typeface="Calibri (MS) Bold"/>
                        </a:rPr>
                        <a:t>Day</a:t>
                      </a:r>
                      <a:endParaRPr lang="en-US" sz="1100"/>
                    </a:p>
                  </a:txBody>
                  <a:tcPr marL="128588" marR="128588" marT="128588" marB="128588"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424141"/>
                    </a:solidFill>
                  </a:tcPr>
                </a:tc>
                <a:tc>
                  <a:txBody>
                    <a:bodyPr anchor="t" rtlCol="false"/>
                    <a:lstStyle/>
                    <a:p>
                      <a:pPr algn="ctr">
                        <a:lnSpc>
                          <a:spcPts val="2039"/>
                        </a:lnSpc>
                        <a:defRPr/>
                      </a:pPr>
                      <a:r>
                        <a:rPr lang="en-US" sz="1699" b="true">
                          <a:solidFill>
                            <a:srgbClr val="FFFFFF"/>
                          </a:solidFill>
                          <a:latin typeface="Calibri (MS) Bold"/>
                          <a:ea typeface="Calibri (MS) Bold"/>
                          <a:cs typeface="Calibri (MS) Bold"/>
                          <a:sym typeface="Calibri (MS) Bold"/>
                        </a:rPr>
                        <a:t>Content Type</a:t>
                      </a:r>
                      <a:endParaRPr lang="en-US" sz="1100"/>
                    </a:p>
                  </a:txBody>
                  <a:tcPr marL="128588" marR="128588" marT="128588" marB="128588"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424141"/>
                    </a:solidFill>
                  </a:tcPr>
                </a:tc>
                <a:tc>
                  <a:txBody>
                    <a:bodyPr anchor="t" rtlCol="false"/>
                    <a:lstStyle/>
                    <a:p>
                      <a:pPr algn="ctr">
                        <a:lnSpc>
                          <a:spcPts val="2039"/>
                        </a:lnSpc>
                        <a:defRPr/>
                      </a:pPr>
                      <a:r>
                        <a:rPr lang="en-US" sz="1699" b="true">
                          <a:solidFill>
                            <a:srgbClr val="FFFFFF"/>
                          </a:solidFill>
                          <a:latin typeface="Calibri (MS) Bold"/>
                          <a:ea typeface="Calibri (MS) Bold"/>
                          <a:cs typeface="Calibri (MS) Bold"/>
                          <a:sym typeface="Calibri (MS) Bold"/>
                        </a:rPr>
                        <a:t>Post Idea</a:t>
                      </a:r>
                      <a:endParaRPr lang="en-US" sz="1100"/>
                    </a:p>
                  </a:txBody>
                  <a:tcPr marL="128588" marR="128588" marT="128588" marB="128588"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424141"/>
                    </a:solidFill>
                  </a:tcPr>
                </a:tc>
                <a:tc>
                  <a:txBody>
                    <a:bodyPr anchor="t" rtlCol="false"/>
                    <a:lstStyle/>
                    <a:p>
                      <a:pPr algn="ctr">
                        <a:lnSpc>
                          <a:spcPts val="2039"/>
                        </a:lnSpc>
                        <a:defRPr/>
                      </a:pPr>
                      <a:r>
                        <a:rPr lang="en-US" sz="1699" b="true">
                          <a:solidFill>
                            <a:srgbClr val="FFFFFF"/>
                          </a:solidFill>
                          <a:latin typeface="Calibri (MS) Bold"/>
                          <a:ea typeface="Calibri (MS) Bold"/>
                          <a:cs typeface="Calibri (MS) Bold"/>
                          <a:sym typeface="Calibri (MS) Bold"/>
                        </a:rPr>
                        <a:t>Format</a:t>
                      </a:r>
                      <a:endParaRPr lang="en-US" sz="1100"/>
                    </a:p>
                  </a:txBody>
                  <a:tcPr marL="128588" marR="128588" marT="128588" marB="128588"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424141"/>
                    </a:solidFill>
                  </a:tcPr>
                </a:tc>
              </a:tr>
              <a:tr h="582439">
                <a:tc>
                  <a:txBody>
                    <a:bodyPr anchor="t" rtlCol="false"/>
                    <a:lstStyle/>
                    <a:p>
                      <a:pPr algn="ctr">
                        <a:lnSpc>
                          <a:spcPts val="1800"/>
                        </a:lnSpc>
                        <a:defRPr/>
                      </a:pPr>
                      <a:r>
                        <a:rPr lang="en-US" sz="1500">
                          <a:solidFill>
                            <a:srgbClr val="000000"/>
                          </a:solidFill>
                          <a:latin typeface="Calibri (MS)"/>
                          <a:ea typeface="Calibri (MS)"/>
                          <a:cs typeface="Calibri (MS)"/>
                          <a:sym typeface="Calibri (MS)"/>
                        </a:rPr>
                        <a:t>1</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Ramadan Offer</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Welcome Ramadan with the best laundry solutions! Limited-time offers.</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Video/Static Post</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3</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Customer Testimonial</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"This drying rack saved me from clutter!"</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Image/Quote</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5</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Educational Tip</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"How to dry clothes faster indoors?"</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Reel/Infographic</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7</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Special Offer</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"Limited-time discount: Save 10% this week!"</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Static Post</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9</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Lifestyle Content</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"Struggling with small spaces? Here’s the best solution!"</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Video/Before-After</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11</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User-Generated Content</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Customer photos &amp; videos using Magic Rack</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Story/Post</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13</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Behind the Scenes</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"How we ensure top quality for Magic Rack."</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Video/Story</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15</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Engagement Post</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"How do you dry clothes in winter?" (Poll/Q&amp;A)</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Story</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17</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Problem-Solution</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"Say goodbye to bulky drying racks!"</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Video/Before-After</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19</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Flash Sale</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"48-hour sale! Order now &amp; save!"</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Static Post</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21</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Mother’s Day Offer</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"The perfect gift for Mom! Special Mother’s Day discounts."</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Video/Carousel</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23</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Customer Highlight</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"Our customers love Magic Rack! Here’s why:"</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Video/Quote</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25</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FAQ</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Answering common questions (e.g., weight capacity, storage options)</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Reel/Story</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27</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Comparison</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"Why Magic Rack is better than traditional drying racks?"</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Carousel/Infographic</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72891">
                <a:tc>
                  <a:txBody>
                    <a:bodyPr anchor="t" rtlCol="false"/>
                    <a:lstStyle/>
                    <a:p>
                      <a:pPr algn="ctr">
                        <a:lnSpc>
                          <a:spcPts val="1800"/>
                        </a:lnSpc>
                        <a:defRPr/>
                      </a:pPr>
                      <a:r>
                        <a:rPr lang="en-US" sz="1500">
                          <a:solidFill>
                            <a:srgbClr val="000000"/>
                          </a:solidFill>
                          <a:latin typeface="Calibri (MS)"/>
                          <a:ea typeface="Calibri (MS)"/>
                          <a:cs typeface="Calibri (MS)"/>
                          <a:sym typeface="Calibri (MS)"/>
                        </a:rPr>
                        <a:t>28</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Installment Plan</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"Own a Magic Rack now and pay over 6 months! 0% down payment, 0% interest, 0 fees!"</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Static Post/Reel</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582439">
                <a:tc>
                  <a:txBody>
                    <a:bodyPr anchor="t" rtlCol="false"/>
                    <a:lstStyle/>
                    <a:p>
                      <a:pPr algn="ctr">
                        <a:lnSpc>
                          <a:spcPts val="1800"/>
                        </a:lnSpc>
                        <a:defRPr/>
                      </a:pPr>
                      <a:r>
                        <a:rPr lang="en-US" sz="1500">
                          <a:solidFill>
                            <a:srgbClr val="000000"/>
                          </a:solidFill>
                          <a:latin typeface="Calibri (MS)"/>
                          <a:ea typeface="Calibri (MS)"/>
                          <a:cs typeface="Calibri (MS)"/>
                          <a:sym typeface="Calibri (MS)"/>
                        </a:rPr>
                        <a:t>29</a:t>
                      </a:r>
                      <a:endParaRPr lang="en-US" sz="1100"/>
                    </a:p>
                  </a:txBody>
                  <a:tcPr marL="128588" marR="128588" marT="128588" marB="128588" anchor="ctr">
                    <a:lnL cmpd="sng" algn="ctr" cap="flat" w="2857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Giveaway</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"Win a Magic Rack! Like, comment &amp; share to enter."</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800"/>
                        </a:lnSpc>
                        <a:defRPr/>
                      </a:pPr>
                      <a:r>
                        <a:rPr lang="en-US" sz="1500">
                          <a:solidFill>
                            <a:srgbClr val="000000"/>
                          </a:solidFill>
                          <a:latin typeface="Calibri (MS)"/>
                          <a:ea typeface="Calibri (MS)"/>
                          <a:cs typeface="Calibri (MS)"/>
                          <a:sym typeface="Calibri (MS)"/>
                        </a:rPr>
                        <a:t>Static Post</a:t>
                      </a:r>
                      <a:endParaRPr lang="en-US" sz="1100"/>
                    </a:p>
                  </a:txBody>
                  <a:tcPr marL="128588" marR="128588" marT="128588" marB="128588" anchor="ctr">
                    <a:lnL cmpd="sng" algn="ctr" cap="flat" w="952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sp>
        <p:nvSpPr>
          <p:cNvPr name="TextBox 3" id="3"/>
          <p:cNvSpPr txBox="true"/>
          <p:nvPr/>
        </p:nvSpPr>
        <p:spPr>
          <a:xfrm rot="0">
            <a:off x="1437337" y="1114425"/>
            <a:ext cx="15413326" cy="1369695"/>
          </a:xfrm>
          <a:prstGeom prst="rect">
            <a:avLst/>
          </a:prstGeom>
        </p:spPr>
        <p:txBody>
          <a:bodyPr anchor="t" rtlCol="false" tIns="0" lIns="0" bIns="0" rIns="0">
            <a:spAutoFit/>
          </a:bodyPr>
          <a:lstStyle/>
          <a:p>
            <a:pPr algn="ctr">
              <a:lnSpc>
                <a:spcPts val="10560"/>
              </a:lnSpc>
            </a:pPr>
            <a:r>
              <a:rPr lang="en-US" sz="9600">
                <a:solidFill>
                  <a:srgbClr val="202226"/>
                </a:solidFill>
                <a:latin typeface="Questrial"/>
                <a:ea typeface="Questrial"/>
                <a:cs typeface="Questrial"/>
                <a:sym typeface="Questrial"/>
              </a:rPr>
              <a:t>Key Performance Indicators</a:t>
            </a:r>
          </a:p>
        </p:txBody>
      </p:sp>
      <p:grpSp>
        <p:nvGrpSpPr>
          <p:cNvPr name="Group 4" id="4"/>
          <p:cNvGrpSpPr/>
          <p:nvPr/>
        </p:nvGrpSpPr>
        <p:grpSpPr>
          <a:xfrm rot="0">
            <a:off x="1740524" y="3072817"/>
            <a:ext cx="4529250" cy="6398166"/>
            <a:chOff x="0" y="0"/>
            <a:chExt cx="1320930" cy="1865989"/>
          </a:xfrm>
        </p:grpSpPr>
        <p:sp>
          <p:nvSpPr>
            <p:cNvPr name="Freeform 5" id="5"/>
            <p:cNvSpPr/>
            <p:nvPr/>
          </p:nvSpPr>
          <p:spPr>
            <a:xfrm flipH="false" flipV="false" rot="0">
              <a:off x="0" y="0"/>
              <a:ext cx="1320930" cy="1865989"/>
            </a:xfrm>
            <a:custGeom>
              <a:avLst/>
              <a:gdLst/>
              <a:ahLst/>
              <a:cxnLst/>
              <a:rect r="r" b="b" t="t" l="l"/>
              <a:pathLst>
                <a:path h="1865989" w="1320930">
                  <a:moveTo>
                    <a:pt x="82047" y="0"/>
                  </a:moveTo>
                  <a:lnTo>
                    <a:pt x="1238883" y="0"/>
                  </a:lnTo>
                  <a:cubicBezTo>
                    <a:pt x="1260643" y="0"/>
                    <a:pt x="1281512" y="8644"/>
                    <a:pt x="1296899" y="24031"/>
                  </a:cubicBezTo>
                  <a:cubicBezTo>
                    <a:pt x="1312286" y="39418"/>
                    <a:pt x="1320930" y="60287"/>
                    <a:pt x="1320930" y="82047"/>
                  </a:cubicBezTo>
                  <a:lnTo>
                    <a:pt x="1320930" y="1783941"/>
                  </a:lnTo>
                  <a:cubicBezTo>
                    <a:pt x="1320930" y="1805702"/>
                    <a:pt x="1312286" y="1826571"/>
                    <a:pt x="1296899" y="1841958"/>
                  </a:cubicBezTo>
                  <a:cubicBezTo>
                    <a:pt x="1281512" y="1857344"/>
                    <a:pt x="1260643" y="1865989"/>
                    <a:pt x="1238883" y="1865989"/>
                  </a:cubicBezTo>
                  <a:lnTo>
                    <a:pt x="82047" y="1865989"/>
                  </a:lnTo>
                  <a:cubicBezTo>
                    <a:pt x="60287" y="1865989"/>
                    <a:pt x="39418" y="1857344"/>
                    <a:pt x="24031" y="1841958"/>
                  </a:cubicBezTo>
                  <a:cubicBezTo>
                    <a:pt x="8644" y="1826571"/>
                    <a:pt x="0" y="1805702"/>
                    <a:pt x="0" y="1783941"/>
                  </a:cubicBezTo>
                  <a:lnTo>
                    <a:pt x="0" y="82047"/>
                  </a:lnTo>
                  <a:cubicBezTo>
                    <a:pt x="0" y="60287"/>
                    <a:pt x="8644" y="39418"/>
                    <a:pt x="24031" y="24031"/>
                  </a:cubicBezTo>
                  <a:cubicBezTo>
                    <a:pt x="39418" y="8644"/>
                    <a:pt x="60287" y="0"/>
                    <a:pt x="82047" y="0"/>
                  </a:cubicBezTo>
                  <a:close/>
                </a:path>
              </a:pathLst>
            </a:custGeom>
            <a:solidFill>
              <a:srgbClr val="202226"/>
            </a:solidFill>
          </p:spPr>
        </p:sp>
        <p:sp>
          <p:nvSpPr>
            <p:cNvPr name="TextBox 6" id="6"/>
            <p:cNvSpPr txBox="true"/>
            <p:nvPr/>
          </p:nvSpPr>
          <p:spPr>
            <a:xfrm>
              <a:off x="0" y="-38100"/>
              <a:ext cx="1320930" cy="190408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5363514" y="3391582"/>
            <a:ext cx="553381" cy="55338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337925" y="5638723"/>
            <a:ext cx="2194686"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KPI #1</a:t>
            </a:r>
          </a:p>
        </p:txBody>
      </p:sp>
      <p:sp>
        <p:nvSpPr>
          <p:cNvPr name="TextBox 11" id="11"/>
          <p:cNvSpPr txBox="true"/>
          <p:nvPr/>
        </p:nvSpPr>
        <p:spPr>
          <a:xfrm rot="0">
            <a:off x="2337925" y="6922452"/>
            <a:ext cx="3302279" cy="2103659"/>
          </a:xfrm>
          <a:prstGeom prst="rect">
            <a:avLst/>
          </a:prstGeom>
        </p:spPr>
        <p:txBody>
          <a:bodyPr anchor="t" rtlCol="false" tIns="0" lIns="0" bIns="0" rIns="0">
            <a:spAutoFit/>
          </a:bodyPr>
          <a:lstStyle/>
          <a:p>
            <a:pPr algn="l">
              <a:lnSpc>
                <a:spcPts val="2781"/>
              </a:lnSpc>
            </a:pPr>
            <a:r>
              <a:rPr lang="en-US" sz="1986" i="true">
                <a:solidFill>
                  <a:srgbClr val="D9D9D9"/>
                </a:solidFill>
                <a:latin typeface="Open Sauce Italics"/>
                <a:ea typeface="Open Sauce Italics"/>
                <a:cs typeface="Open Sauce Italics"/>
                <a:sym typeface="Open Sauce Italics"/>
              </a:rPr>
              <a:t>A marketing plan is a strategic blueprint that outlines an organization's approach to promoting its products or services to its target audience.</a:t>
            </a:r>
            <a:r>
              <a:rPr lang="en-US" sz="1986" i="true">
                <a:solidFill>
                  <a:srgbClr val="D9D9D9"/>
                </a:solidFill>
                <a:latin typeface="Open Sauce Italics"/>
                <a:ea typeface="Open Sauce Italics"/>
                <a:cs typeface="Open Sauce Italics"/>
                <a:sym typeface="Open Sauce Italics"/>
              </a:rPr>
              <a:t> </a:t>
            </a:r>
          </a:p>
        </p:txBody>
      </p:sp>
      <p:sp>
        <p:nvSpPr>
          <p:cNvPr name="AutoShape 12" id="12"/>
          <p:cNvSpPr/>
          <p:nvPr/>
        </p:nvSpPr>
        <p:spPr>
          <a:xfrm>
            <a:off x="2228391" y="6577775"/>
            <a:ext cx="3455505" cy="0"/>
          </a:xfrm>
          <a:prstGeom prst="line">
            <a:avLst/>
          </a:prstGeom>
          <a:ln cap="flat" w="9525">
            <a:solidFill>
              <a:srgbClr val="FCFCFC">
                <a:alpha val="49804"/>
              </a:srgbClr>
            </a:solidFill>
            <a:prstDash val="solid"/>
            <a:headEnd type="none" len="sm" w="sm"/>
            <a:tailEnd type="none" len="sm" w="sm"/>
          </a:ln>
        </p:spPr>
      </p:sp>
      <p:pic>
        <p:nvPicPr>
          <p:cNvPr name="Picture 13" id="13"/>
          <p:cNvPicPr>
            <a:picLocks noChangeAspect="true"/>
          </p:cNvPicPr>
          <p:nvPr/>
        </p:nvPicPr>
        <p:blipFill>
          <a:blip r:embed="rId3"/>
          <a:stretch>
            <a:fillRect/>
          </a:stretch>
        </p:blipFill>
        <p:spPr>
          <a:xfrm rot="0">
            <a:off x="2155339" y="3347735"/>
            <a:ext cx="2191034" cy="2191034"/>
          </a:xfrm>
          <a:prstGeom prst="rect">
            <a:avLst/>
          </a:prstGeom>
        </p:spPr>
      </p:pic>
      <p:grpSp>
        <p:nvGrpSpPr>
          <p:cNvPr name="Group 14" id="14"/>
          <p:cNvGrpSpPr/>
          <p:nvPr/>
        </p:nvGrpSpPr>
        <p:grpSpPr>
          <a:xfrm rot="0">
            <a:off x="6879375" y="3072817"/>
            <a:ext cx="4529250" cy="6398166"/>
            <a:chOff x="0" y="0"/>
            <a:chExt cx="1320930" cy="1865989"/>
          </a:xfrm>
        </p:grpSpPr>
        <p:sp>
          <p:nvSpPr>
            <p:cNvPr name="Freeform 15" id="15"/>
            <p:cNvSpPr/>
            <p:nvPr/>
          </p:nvSpPr>
          <p:spPr>
            <a:xfrm flipH="false" flipV="false" rot="0">
              <a:off x="0" y="0"/>
              <a:ext cx="1320930" cy="1865989"/>
            </a:xfrm>
            <a:custGeom>
              <a:avLst/>
              <a:gdLst/>
              <a:ahLst/>
              <a:cxnLst/>
              <a:rect r="r" b="b" t="t" l="l"/>
              <a:pathLst>
                <a:path h="1865989" w="1320930">
                  <a:moveTo>
                    <a:pt x="82047" y="0"/>
                  </a:moveTo>
                  <a:lnTo>
                    <a:pt x="1238883" y="0"/>
                  </a:lnTo>
                  <a:cubicBezTo>
                    <a:pt x="1260643" y="0"/>
                    <a:pt x="1281512" y="8644"/>
                    <a:pt x="1296899" y="24031"/>
                  </a:cubicBezTo>
                  <a:cubicBezTo>
                    <a:pt x="1312286" y="39418"/>
                    <a:pt x="1320930" y="60287"/>
                    <a:pt x="1320930" y="82047"/>
                  </a:cubicBezTo>
                  <a:lnTo>
                    <a:pt x="1320930" y="1783941"/>
                  </a:lnTo>
                  <a:cubicBezTo>
                    <a:pt x="1320930" y="1805702"/>
                    <a:pt x="1312286" y="1826571"/>
                    <a:pt x="1296899" y="1841958"/>
                  </a:cubicBezTo>
                  <a:cubicBezTo>
                    <a:pt x="1281512" y="1857344"/>
                    <a:pt x="1260643" y="1865989"/>
                    <a:pt x="1238883" y="1865989"/>
                  </a:cubicBezTo>
                  <a:lnTo>
                    <a:pt x="82047" y="1865989"/>
                  </a:lnTo>
                  <a:cubicBezTo>
                    <a:pt x="60287" y="1865989"/>
                    <a:pt x="39418" y="1857344"/>
                    <a:pt x="24031" y="1841958"/>
                  </a:cubicBezTo>
                  <a:cubicBezTo>
                    <a:pt x="8644" y="1826571"/>
                    <a:pt x="0" y="1805702"/>
                    <a:pt x="0" y="1783941"/>
                  </a:cubicBezTo>
                  <a:lnTo>
                    <a:pt x="0" y="82047"/>
                  </a:lnTo>
                  <a:cubicBezTo>
                    <a:pt x="0" y="60287"/>
                    <a:pt x="8644" y="39418"/>
                    <a:pt x="24031" y="24031"/>
                  </a:cubicBezTo>
                  <a:cubicBezTo>
                    <a:pt x="39418" y="8644"/>
                    <a:pt x="60287" y="0"/>
                    <a:pt x="82047" y="0"/>
                  </a:cubicBezTo>
                  <a:close/>
                </a:path>
              </a:pathLst>
            </a:custGeom>
            <a:solidFill>
              <a:srgbClr val="202226"/>
            </a:solidFill>
          </p:spPr>
        </p:sp>
        <p:sp>
          <p:nvSpPr>
            <p:cNvPr name="TextBox 16" id="16"/>
            <p:cNvSpPr txBox="true"/>
            <p:nvPr/>
          </p:nvSpPr>
          <p:spPr>
            <a:xfrm>
              <a:off x="0" y="-38100"/>
              <a:ext cx="1320930" cy="190408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502364" y="3391582"/>
            <a:ext cx="553381" cy="55338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7476776" y="5638723"/>
            <a:ext cx="2194686"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KPI #2</a:t>
            </a:r>
          </a:p>
        </p:txBody>
      </p:sp>
      <p:sp>
        <p:nvSpPr>
          <p:cNvPr name="TextBox 21" id="21"/>
          <p:cNvSpPr txBox="true"/>
          <p:nvPr/>
        </p:nvSpPr>
        <p:spPr>
          <a:xfrm rot="0">
            <a:off x="7476776" y="6922452"/>
            <a:ext cx="3302279" cy="2103659"/>
          </a:xfrm>
          <a:prstGeom prst="rect">
            <a:avLst/>
          </a:prstGeom>
        </p:spPr>
        <p:txBody>
          <a:bodyPr anchor="t" rtlCol="false" tIns="0" lIns="0" bIns="0" rIns="0">
            <a:spAutoFit/>
          </a:bodyPr>
          <a:lstStyle/>
          <a:p>
            <a:pPr algn="l">
              <a:lnSpc>
                <a:spcPts val="2781"/>
              </a:lnSpc>
            </a:pPr>
            <a:r>
              <a:rPr lang="en-US" sz="1986" i="true">
                <a:solidFill>
                  <a:srgbClr val="D9D9D9"/>
                </a:solidFill>
                <a:latin typeface="Open Sauce Italics"/>
                <a:ea typeface="Open Sauce Italics"/>
                <a:cs typeface="Open Sauce Italics"/>
                <a:sym typeface="Open Sauce Italics"/>
              </a:rPr>
              <a:t>A marketing plan is a strategic blueprint that outlines an organization's approach to promoting its products or services to its target audience.</a:t>
            </a:r>
            <a:r>
              <a:rPr lang="en-US" sz="1986" i="true">
                <a:solidFill>
                  <a:srgbClr val="D9D9D9"/>
                </a:solidFill>
                <a:latin typeface="Open Sauce Italics"/>
                <a:ea typeface="Open Sauce Italics"/>
                <a:cs typeface="Open Sauce Italics"/>
                <a:sym typeface="Open Sauce Italics"/>
              </a:rPr>
              <a:t> </a:t>
            </a:r>
          </a:p>
        </p:txBody>
      </p:sp>
      <p:sp>
        <p:nvSpPr>
          <p:cNvPr name="AutoShape 22" id="22"/>
          <p:cNvSpPr/>
          <p:nvPr/>
        </p:nvSpPr>
        <p:spPr>
          <a:xfrm>
            <a:off x="7367241" y="6577775"/>
            <a:ext cx="3455505" cy="0"/>
          </a:xfrm>
          <a:prstGeom prst="line">
            <a:avLst/>
          </a:prstGeom>
          <a:ln cap="flat" w="9525">
            <a:solidFill>
              <a:srgbClr val="FCFCFC">
                <a:alpha val="49804"/>
              </a:srgbClr>
            </a:solidFill>
            <a:prstDash val="solid"/>
            <a:headEnd type="none" len="sm" w="sm"/>
            <a:tailEnd type="none" len="sm" w="sm"/>
          </a:ln>
        </p:spPr>
      </p:sp>
      <p:pic>
        <p:nvPicPr>
          <p:cNvPr name="Picture 23" id="23"/>
          <p:cNvPicPr>
            <a:picLocks noChangeAspect="true"/>
          </p:cNvPicPr>
          <p:nvPr/>
        </p:nvPicPr>
        <p:blipFill>
          <a:blip r:embed="rId4"/>
          <a:stretch>
            <a:fillRect/>
          </a:stretch>
        </p:blipFill>
        <p:spPr>
          <a:xfrm rot="0">
            <a:off x="7294190" y="3347735"/>
            <a:ext cx="2191034" cy="2191034"/>
          </a:xfrm>
          <a:prstGeom prst="rect">
            <a:avLst/>
          </a:prstGeom>
        </p:spPr>
      </p:pic>
      <p:grpSp>
        <p:nvGrpSpPr>
          <p:cNvPr name="Group 24" id="24"/>
          <p:cNvGrpSpPr/>
          <p:nvPr/>
        </p:nvGrpSpPr>
        <p:grpSpPr>
          <a:xfrm rot="0">
            <a:off x="12019779" y="3072817"/>
            <a:ext cx="4529250" cy="6398166"/>
            <a:chOff x="0" y="0"/>
            <a:chExt cx="1320930" cy="1865989"/>
          </a:xfrm>
        </p:grpSpPr>
        <p:sp>
          <p:nvSpPr>
            <p:cNvPr name="Freeform 25" id="25"/>
            <p:cNvSpPr/>
            <p:nvPr/>
          </p:nvSpPr>
          <p:spPr>
            <a:xfrm flipH="false" flipV="false" rot="0">
              <a:off x="0" y="0"/>
              <a:ext cx="1320930" cy="1865989"/>
            </a:xfrm>
            <a:custGeom>
              <a:avLst/>
              <a:gdLst/>
              <a:ahLst/>
              <a:cxnLst/>
              <a:rect r="r" b="b" t="t" l="l"/>
              <a:pathLst>
                <a:path h="1865989" w="1320930">
                  <a:moveTo>
                    <a:pt x="82047" y="0"/>
                  </a:moveTo>
                  <a:lnTo>
                    <a:pt x="1238883" y="0"/>
                  </a:lnTo>
                  <a:cubicBezTo>
                    <a:pt x="1260643" y="0"/>
                    <a:pt x="1281512" y="8644"/>
                    <a:pt x="1296899" y="24031"/>
                  </a:cubicBezTo>
                  <a:cubicBezTo>
                    <a:pt x="1312286" y="39418"/>
                    <a:pt x="1320930" y="60287"/>
                    <a:pt x="1320930" y="82047"/>
                  </a:cubicBezTo>
                  <a:lnTo>
                    <a:pt x="1320930" y="1783941"/>
                  </a:lnTo>
                  <a:cubicBezTo>
                    <a:pt x="1320930" y="1805702"/>
                    <a:pt x="1312286" y="1826571"/>
                    <a:pt x="1296899" y="1841958"/>
                  </a:cubicBezTo>
                  <a:cubicBezTo>
                    <a:pt x="1281512" y="1857344"/>
                    <a:pt x="1260643" y="1865989"/>
                    <a:pt x="1238883" y="1865989"/>
                  </a:cubicBezTo>
                  <a:lnTo>
                    <a:pt x="82047" y="1865989"/>
                  </a:lnTo>
                  <a:cubicBezTo>
                    <a:pt x="60287" y="1865989"/>
                    <a:pt x="39418" y="1857344"/>
                    <a:pt x="24031" y="1841958"/>
                  </a:cubicBezTo>
                  <a:cubicBezTo>
                    <a:pt x="8644" y="1826571"/>
                    <a:pt x="0" y="1805702"/>
                    <a:pt x="0" y="1783941"/>
                  </a:cubicBezTo>
                  <a:lnTo>
                    <a:pt x="0" y="82047"/>
                  </a:lnTo>
                  <a:cubicBezTo>
                    <a:pt x="0" y="60287"/>
                    <a:pt x="8644" y="39418"/>
                    <a:pt x="24031" y="24031"/>
                  </a:cubicBezTo>
                  <a:cubicBezTo>
                    <a:pt x="39418" y="8644"/>
                    <a:pt x="60287" y="0"/>
                    <a:pt x="82047" y="0"/>
                  </a:cubicBezTo>
                  <a:close/>
                </a:path>
              </a:pathLst>
            </a:custGeom>
            <a:solidFill>
              <a:srgbClr val="202226"/>
            </a:solidFill>
          </p:spPr>
        </p:sp>
        <p:sp>
          <p:nvSpPr>
            <p:cNvPr name="TextBox 26" id="26"/>
            <p:cNvSpPr txBox="true"/>
            <p:nvPr/>
          </p:nvSpPr>
          <p:spPr>
            <a:xfrm>
              <a:off x="0" y="-38100"/>
              <a:ext cx="1320930" cy="1904089"/>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5642768" y="3391582"/>
            <a:ext cx="553381" cy="55338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0" id="30"/>
          <p:cNvSpPr txBox="true"/>
          <p:nvPr/>
        </p:nvSpPr>
        <p:spPr>
          <a:xfrm rot="0">
            <a:off x="12617180" y="5638723"/>
            <a:ext cx="2194686"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KPI #3</a:t>
            </a:r>
          </a:p>
        </p:txBody>
      </p:sp>
      <p:sp>
        <p:nvSpPr>
          <p:cNvPr name="TextBox 31" id="31"/>
          <p:cNvSpPr txBox="true"/>
          <p:nvPr/>
        </p:nvSpPr>
        <p:spPr>
          <a:xfrm rot="0">
            <a:off x="12617180" y="6922452"/>
            <a:ext cx="3302279" cy="2103659"/>
          </a:xfrm>
          <a:prstGeom prst="rect">
            <a:avLst/>
          </a:prstGeom>
        </p:spPr>
        <p:txBody>
          <a:bodyPr anchor="t" rtlCol="false" tIns="0" lIns="0" bIns="0" rIns="0">
            <a:spAutoFit/>
          </a:bodyPr>
          <a:lstStyle/>
          <a:p>
            <a:pPr algn="l">
              <a:lnSpc>
                <a:spcPts val="2781"/>
              </a:lnSpc>
            </a:pPr>
            <a:r>
              <a:rPr lang="en-US" sz="1986" i="true">
                <a:solidFill>
                  <a:srgbClr val="D9D9D9"/>
                </a:solidFill>
                <a:latin typeface="Open Sauce Italics"/>
                <a:ea typeface="Open Sauce Italics"/>
                <a:cs typeface="Open Sauce Italics"/>
                <a:sym typeface="Open Sauce Italics"/>
              </a:rPr>
              <a:t>A marketing plan is a strategic blueprint that outlines an organization's approach to promoting its products or services to its target audience.</a:t>
            </a:r>
            <a:r>
              <a:rPr lang="en-US" sz="1986" i="true">
                <a:solidFill>
                  <a:srgbClr val="D9D9D9"/>
                </a:solidFill>
                <a:latin typeface="Open Sauce Italics"/>
                <a:ea typeface="Open Sauce Italics"/>
                <a:cs typeface="Open Sauce Italics"/>
                <a:sym typeface="Open Sauce Italics"/>
              </a:rPr>
              <a:t> </a:t>
            </a:r>
          </a:p>
        </p:txBody>
      </p:sp>
      <p:sp>
        <p:nvSpPr>
          <p:cNvPr name="AutoShape 32" id="32"/>
          <p:cNvSpPr/>
          <p:nvPr/>
        </p:nvSpPr>
        <p:spPr>
          <a:xfrm>
            <a:off x="12507645" y="6577775"/>
            <a:ext cx="3455505" cy="0"/>
          </a:xfrm>
          <a:prstGeom prst="line">
            <a:avLst/>
          </a:prstGeom>
          <a:ln cap="flat" w="9525">
            <a:solidFill>
              <a:srgbClr val="FCFCFC">
                <a:alpha val="49804"/>
              </a:srgbClr>
            </a:solidFill>
            <a:prstDash val="solid"/>
            <a:headEnd type="none" len="sm" w="sm"/>
            <a:tailEnd type="none" len="sm" w="sm"/>
          </a:ln>
        </p:spPr>
      </p:sp>
      <p:pic>
        <p:nvPicPr>
          <p:cNvPr name="Picture 33" id="33"/>
          <p:cNvPicPr>
            <a:picLocks noChangeAspect="true"/>
          </p:cNvPicPr>
          <p:nvPr/>
        </p:nvPicPr>
        <p:blipFill>
          <a:blip r:embed="rId5"/>
          <a:stretch>
            <a:fillRect/>
          </a:stretch>
        </p:blipFill>
        <p:spPr>
          <a:xfrm rot="0">
            <a:off x="12434594" y="3347735"/>
            <a:ext cx="2191034" cy="2191034"/>
          </a:xfrm>
          <a:prstGeom prst="rect">
            <a:avLst/>
          </a:prstGeom>
        </p:spPr>
      </p:pic>
      <p:sp>
        <p:nvSpPr>
          <p:cNvPr name="TextBox 34" id="34"/>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grpSp>
        <p:nvGrpSpPr>
          <p:cNvPr name="Group 3" id="3"/>
          <p:cNvGrpSpPr/>
          <p:nvPr/>
        </p:nvGrpSpPr>
        <p:grpSpPr>
          <a:xfrm rot="0">
            <a:off x="1028700" y="1028700"/>
            <a:ext cx="9563078" cy="8229600"/>
            <a:chOff x="0" y="0"/>
            <a:chExt cx="2518671" cy="2167467"/>
          </a:xfrm>
        </p:grpSpPr>
        <p:sp>
          <p:nvSpPr>
            <p:cNvPr name="Freeform 4" id="4"/>
            <p:cNvSpPr/>
            <p:nvPr/>
          </p:nvSpPr>
          <p:spPr>
            <a:xfrm flipH="false" flipV="false" rot="0">
              <a:off x="0" y="0"/>
              <a:ext cx="2518671" cy="2167467"/>
            </a:xfrm>
            <a:custGeom>
              <a:avLst/>
              <a:gdLst/>
              <a:ahLst/>
              <a:cxnLst/>
              <a:rect r="r" b="b" t="t" l="l"/>
              <a:pathLst>
                <a:path h="2167467" w="2518671">
                  <a:moveTo>
                    <a:pt x="38859" y="0"/>
                  </a:moveTo>
                  <a:lnTo>
                    <a:pt x="2479812" y="0"/>
                  </a:lnTo>
                  <a:cubicBezTo>
                    <a:pt x="2501273" y="0"/>
                    <a:pt x="2518671" y="17398"/>
                    <a:pt x="2518671" y="38859"/>
                  </a:cubicBezTo>
                  <a:lnTo>
                    <a:pt x="2518671" y="2128608"/>
                  </a:lnTo>
                  <a:cubicBezTo>
                    <a:pt x="2518671" y="2150069"/>
                    <a:pt x="2501273" y="2167467"/>
                    <a:pt x="2479812" y="2167467"/>
                  </a:cubicBezTo>
                  <a:lnTo>
                    <a:pt x="38859" y="2167467"/>
                  </a:lnTo>
                  <a:cubicBezTo>
                    <a:pt x="28553" y="2167467"/>
                    <a:pt x="18669" y="2163373"/>
                    <a:pt x="11382" y="2156085"/>
                  </a:cubicBezTo>
                  <a:cubicBezTo>
                    <a:pt x="4094" y="2148798"/>
                    <a:pt x="0" y="2138914"/>
                    <a:pt x="0" y="2128608"/>
                  </a:cubicBezTo>
                  <a:lnTo>
                    <a:pt x="0" y="38859"/>
                  </a:lnTo>
                  <a:cubicBezTo>
                    <a:pt x="0" y="28553"/>
                    <a:pt x="4094" y="18669"/>
                    <a:pt x="11382" y="11382"/>
                  </a:cubicBezTo>
                  <a:cubicBezTo>
                    <a:pt x="18669" y="4094"/>
                    <a:pt x="28553" y="0"/>
                    <a:pt x="38859" y="0"/>
                  </a:cubicBezTo>
                  <a:close/>
                </a:path>
              </a:pathLst>
            </a:custGeom>
            <a:solidFill>
              <a:srgbClr val="202226"/>
            </a:solidFill>
          </p:spPr>
        </p:sp>
        <p:sp>
          <p:nvSpPr>
            <p:cNvPr name="TextBox 5" id="5"/>
            <p:cNvSpPr txBox="true"/>
            <p:nvPr/>
          </p:nvSpPr>
          <p:spPr>
            <a:xfrm>
              <a:off x="0" y="-38100"/>
              <a:ext cx="2518671" cy="22055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95826" y="1289608"/>
            <a:ext cx="612779" cy="61277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1721031" y="3503710"/>
            <a:ext cx="5112902" cy="2703195"/>
          </a:xfrm>
          <a:prstGeom prst="rect">
            <a:avLst/>
          </a:prstGeom>
        </p:spPr>
        <p:txBody>
          <a:bodyPr anchor="t" rtlCol="false" tIns="0" lIns="0" bIns="0" rIns="0">
            <a:spAutoFit/>
          </a:bodyPr>
          <a:lstStyle/>
          <a:p>
            <a:pPr algn="l">
              <a:lnSpc>
                <a:spcPts val="10560"/>
              </a:lnSpc>
            </a:pPr>
            <a:r>
              <a:rPr lang="en-US" sz="9600">
                <a:solidFill>
                  <a:srgbClr val="202226"/>
                </a:solidFill>
                <a:latin typeface="Questrial"/>
                <a:ea typeface="Questrial"/>
                <a:cs typeface="Questrial"/>
                <a:sym typeface="Questrial"/>
              </a:rPr>
              <a:t>Meet Our Team</a:t>
            </a:r>
          </a:p>
        </p:txBody>
      </p:sp>
      <p:sp>
        <p:nvSpPr>
          <p:cNvPr name="TextBox 10" id="10"/>
          <p:cNvSpPr txBox="true"/>
          <p:nvPr/>
        </p:nvSpPr>
        <p:spPr>
          <a:xfrm rot="0">
            <a:off x="11721031" y="6366618"/>
            <a:ext cx="4654052" cy="2082165"/>
          </a:xfrm>
          <a:prstGeom prst="rect">
            <a:avLst/>
          </a:prstGeom>
        </p:spPr>
        <p:txBody>
          <a:bodyPr anchor="t" rtlCol="false" tIns="0" lIns="0" bIns="0" rIns="0">
            <a:spAutoFit/>
          </a:bodyPr>
          <a:lstStyle/>
          <a:p>
            <a:pPr algn="l">
              <a:lnSpc>
                <a:spcPts val="3360"/>
              </a:lnSpc>
            </a:pPr>
            <a:r>
              <a:rPr lang="en-US" sz="2400" i="true">
                <a:solidFill>
                  <a:srgbClr val="737373"/>
                </a:solidFill>
                <a:latin typeface="Open Sauce Italics"/>
                <a:ea typeface="Open Sauce Italics"/>
                <a:cs typeface="Open Sauce Italics"/>
                <a:sym typeface="Open Sauce Italics"/>
              </a:rPr>
              <a:t>A marketing plan is a strategic blueprint that outlines an organization's approach to promoting its products or services to its target audience. </a:t>
            </a:r>
          </a:p>
        </p:txBody>
      </p:sp>
      <p:grpSp>
        <p:nvGrpSpPr>
          <p:cNvPr name="Group 11" id="11"/>
          <p:cNvGrpSpPr>
            <a:grpSpLocks noChangeAspect="true"/>
          </p:cNvGrpSpPr>
          <p:nvPr/>
        </p:nvGrpSpPr>
        <p:grpSpPr>
          <a:xfrm rot="0">
            <a:off x="2907724" y="1838218"/>
            <a:ext cx="2102859" cy="2102851"/>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name="Group 13" id="13"/>
          <p:cNvGrpSpPr>
            <a:grpSpLocks noChangeAspect="true"/>
          </p:cNvGrpSpPr>
          <p:nvPr/>
        </p:nvGrpSpPr>
        <p:grpSpPr>
          <a:xfrm rot="0">
            <a:off x="6609895" y="1838218"/>
            <a:ext cx="2102859" cy="2102851"/>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name="Group 15" id="15"/>
          <p:cNvGrpSpPr>
            <a:grpSpLocks noChangeAspect="true"/>
          </p:cNvGrpSpPr>
          <p:nvPr/>
        </p:nvGrpSpPr>
        <p:grpSpPr>
          <a:xfrm rot="0">
            <a:off x="6609895" y="5391210"/>
            <a:ext cx="2102859" cy="2102851"/>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name="Group 17" id="17"/>
          <p:cNvGrpSpPr/>
          <p:nvPr/>
        </p:nvGrpSpPr>
        <p:grpSpPr>
          <a:xfrm rot="0">
            <a:off x="15594186" y="-514350"/>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6379273" y="266700"/>
            <a:ext cx="1515925" cy="1518687"/>
          </a:xfrm>
          <a:custGeom>
            <a:avLst/>
            <a:gdLst/>
            <a:ahLst/>
            <a:cxnLst/>
            <a:rect r="r" b="b" t="t" l="l"/>
            <a:pathLst>
              <a:path h="1518687" w="1515925">
                <a:moveTo>
                  <a:pt x="0" y="0"/>
                </a:moveTo>
                <a:lnTo>
                  <a:pt x="1515926" y="0"/>
                </a:lnTo>
                <a:lnTo>
                  <a:pt x="1515926" y="1518687"/>
                </a:lnTo>
                <a:lnTo>
                  <a:pt x="0" y="15186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23</a:t>
            </a:r>
          </a:p>
        </p:txBody>
      </p:sp>
      <p:grpSp>
        <p:nvGrpSpPr>
          <p:cNvPr name="Group 22" id="22"/>
          <p:cNvGrpSpPr>
            <a:grpSpLocks noChangeAspect="true"/>
          </p:cNvGrpSpPr>
          <p:nvPr/>
        </p:nvGrpSpPr>
        <p:grpSpPr>
          <a:xfrm rot="0">
            <a:off x="2907724" y="5391210"/>
            <a:ext cx="2102859" cy="2102851"/>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sp>
        <p:nvSpPr>
          <p:cNvPr name="Freeform 3" id="3"/>
          <p:cNvSpPr/>
          <p:nvPr/>
        </p:nvSpPr>
        <p:spPr>
          <a:xfrm flipH="false" flipV="false" rot="0">
            <a:off x="11129687" y="397271"/>
            <a:ext cx="6129613" cy="8047728"/>
          </a:xfrm>
          <a:custGeom>
            <a:avLst/>
            <a:gdLst/>
            <a:ahLst/>
            <a:cxnLst/>
            <a:rect r="r" b="b" t="t" l="l"/>
            <a:pathLst>
              <a:path h="8047728" w="6129613">
                <a:moveTo>
                  <a:pt x="0" y="0"/>
                </a:moveTo>
                <a:lnTo>
                  <a:pt x="6129613" y="0"/>
                </a:lnTo>
                <a:lnTo>
                  <a:pt x="6129613" y="8047728"/>
                </a:lnTo>
                <a:lnTo>
                  <a:pt x="0" y="8047728"/>
                </a:lnTo>
                <a:lnTo>
                  <a:pt x="0" y="0"/>
                </a:lnTo>
                <a:close/>
              </a:path>
            </a:pathLst>
          </a:custGeom>
          <a:blipFill>
            <a:blip r:embed="rId3"/>
            <a:stretch>
              <a:fillRect l="-9664" t="-17305" r="0" b="-8062"/>
            </a:stretch>
          </a:blipFill>
        </p:spPr>
      </p:sp>
      <p:sp>
        <p:nvSpPr>
          <p:cNvPr name="TextBox 4" id="4"/>
          <p:cNvSpPr txBox="true"/>
          <p:nvPr/>
        </p:nvSpPr>
        <p:spPr>
          <a:xfrm rot="0">
            <a:off x="1202946" y="1599695"/>
            <a:ext cx="6988395" cy="1369695"/>
          </a:xfrm>
          <a:prstGeom prst="rect">
            <a:avLst/>
          </a:prstGeom>
        </p:spPr>
        <p:txBody>
          <a:bodyPr anchor="t" rtlCol="false" tIns="0" lIns="0" bIns="0" rIns="0">
            <a:spAutoFit/>
          </a:bodyPr>
          <a:lstStyle/>
          <a:p>
            <a:pPr algn="l">
              <a:lnSpc>
                <a:spcPts val="10560"/>
              </a:lnSpc>
            </a:pPr>
            <a:r>
              <a:rPr lang="en-US" sz="9600">
                <a:solidFill>
                  <a:srgbClr val="202226"/>
                </a:solidFill>
                <a:latin typeface="Questrial"/>
                <a:ea typeface="Questrial"/>
                <a:cs typeface="Questrial"/>
                <a:sym typeface="Questrial"/>
              </a:rPr>
              <a:t>Get in Touch</a:t>
            </a:r>
          </a:p>
        </p:txBody>
      </p:sp>
      <p:grpSp>
        <p:nvGrpSpPr>
          <p:cNvPr name="Group 5" id="5"/>
          <p:cNvGrpSpPr/>
          <p:nvPr/>
        </p:nvGrpSpPr>
        <p:grpSpPr>
          <a:xfrm rot="0">
            <a:off x="1028700" y="3655190"/>
            <a:ext cx="9629310" cy="5603110"/>
            <a:chOff x="0" y="0"/>
            <a:chExt cx="2536115" cy="1475716"/>
          </a:xfrm>
        </p:grpSpPr>
        <p:sp>
          <p:nvSpPr>
            <p:cNvPr name="Freeform 6" id="6"/>
            <p:cNvSpPr/>
            <p:nvPr/>
          </p:nvSpPr>
          <p:spPr>
            <a:xfrm flipH="false" flipV="false" rot="0">
              <a:off x="0" y="0"/>
              <a:ext cx="2536115" cy="1475716"/>
            </a:xfrm>
            <a:custGeom>
              <a:avLst/>
              <a:gdLst/>
              <a:ahLst/>
              <a:cxnLst/>
              <a:rect r="r" b="b" t="t" l="l"/>
              <a:pathLst>
                <a:path h="1475716" w="2536115">
                  <a:moveTo>
                    <a:pt x="38592" y="0"/>
                  </a:moveTo>
                  <a:lnTo>
                    <a:pt x="2497523" y="0"/>
                  </a:lnTo>
                  <a:cubicBezTo>
                    <a:pt x="2507758" y="0"/>
                    <a:pt x="2517574" y="4066"/>
                    <a:pt x="2524811" y="11303"/>
                  </a:cubicBezTo>
                  <a:cubicBezTo>
                    <a:pt x="2532049" y="18541"/>
                    <a:pt x="2536115" y="28357"/>
                    <a:pt x="2536115" y="38592"/>
                  </a:cubicBezTo>
                  <a:lnTo>
                    <a:pt x="2536115" y="1437124"/>
                  </a:lnTo>
                  <a:cubicBezTo>
                    <a:pt x="2536115" y="1447360"/>
                    <a:pt x="2532049" y="1457175"/>
                    <a:pt x="2524811" y="1464413"/>
                  </a:cubicBezTo>
                  <a:cubicBezTo>
                    <a:pt x="2517574" y="1471650"/>
                    <a:pt x="2507758" y="1475716"/>
                    <a:pt x="2497523" y="1475716"/>
                  </a:cubicBezTo>
                  <a:lnTo>
                    <a:pt x="38592" y="1475716"/>
                  </a:lnTo>
                  <a:cubicBezTo>
                    <a:pt x="17278" y="1475716"/>
                    <a:pt x="0" y="1458438"/>
                    <a:pt x="0" y="1437124"/>
                  </a:cubicBezTo>
                  <a:lnTo>
                    <a:pt x="0" y="38592"/>
                  </a:lnTo>
                  <a:cubicBezTo>
                    <a:pt x="0" y="28357"/>
                    <a:pt x="4066" y="18541"/>
                    <a:pt x="11303" y="11303"/>
                  </a:cubicBezTo>
                  <a:cubicBezTo>
                    <a:pt x="18541" y="4066"/>
                    <a:pt x="28357" y="0"/>
                    <a:pt x="38592" y="0"/>
                  </a:cubicBezTo>
                  <a:close/>
                </a:path>
              </a:pathLst>
            </a:custGeom>
            <a:solidFill>
              <a:srgbClr val="202226"/>
            </a:solidFill>
          </p:spPr>
        </p:sp>
        <p:sp>
          <p:nvSpPr>
            <p:cNvPr name="TextBox 7" id="7"/>
            <p:cNvSpPr txBox="true"/>
            <p:nvPr/>
          </p:nvSpPr>
          <p:spPr>
            <a:xfrm>
              <a:off x="0" y="-38100"/>
              <a:ext cx="2536115" cy="151381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672942" y="3916098"/>
            <a:ext cx="612779" cy="6127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829498" y="4447395"/>
            <a:ext cx="847688" cy="847688"/>
            <a:chOff x="0" y="0"/>
            <a:chExt cx="1130251" cy="1130251"/>
          </a:xfrm>
        </p:grpSpPr>
        <p:grpSp>
          <p:nvGrpSpPr>
            <p:cNvPr name="Group 12" id="12"/>
            <p:cNvGrpSpPr/>
            <p:nvPr/>
          </p:nvGrpSpPr>
          <p:grpSpPr>
            <a:xfrm rot="0">
              <a:off x="0" y="0"/>
              <a:ext cx="1130251" cy="11302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88506" y="288506"/>
              <a:ext cx="553240" cy="553240"/>
            </a:xfrm>
            <a:custGeom>
              <a:avLst/>
              <a:gdLst/>
              <a:ahLst/>
              <a:cxnLst/>
              <a:rect r="r" b="b" t="t" l="l"/>
              <a:pathLst>
                <a:path h="553240" w="553240">
                  <a:moveTo>
                    <a:pt x="0" y="0"/>
                  </a:moveTo>
                  <a:lnTo>
                    <a:pt x="553239" y="0"/>
                  </a:lnTo>
                  <a:lnTo>
                    <a:pt x="553239" y="553239"/>
                  </a:lnTo>
                  <a:lnTo>
                    <a:pt x="0" y="5532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6" id="16"/>
          <p:cNvGrpSpPr/>
          <p:nvPr/>
        </p:nvGrpSpPr>
        <p:grpSpPr>
          <a:xfrm rot="0">
            <a:off x="1829498" y="6070494"/>
            <a:ext cx="847688" cy="847688"/>
            <a:chOff x="0" y="0"/>
            <a:chExt cx="1130251" cy="1130251"/>
          </a:xfrm>
        </p:grpSpPr>
        <p:grpSp>
          <p:nvGrpSpPr>
            <p:cNvPr name="Group 17" id="17"/>
            <p:cNvGrpSpPr/>
            <p:nvPr/>
          </p:nvGrpSpPr>
          <p:grpSpPr>
            <a:xfrm rot="0">
              <a:off x="0" y="0"/>
              <a:ext cx="1130251" cy="113025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19" id="19"/>
              <p:cNvSpPr txBox="true"/>
              <p:nvPr/>
            </p:nvSpPr>
            <p:spPr>
              <a:xfrm>
                <a:off x="76200" y="38100"/>
                <a:ext cx="660400" cy="698500"/>
              </a:xfrm>
              <a:prstGeom prst="rect">
                <a:avLst/>
              </a:prstGeom>
            </p:spPr>
            <p:txBody>
              <a:bodyPr anchor="ctr" rtlCol="false" tIns="36849" lIns="36849" bIns="36849" rIns="36849"/>
              <a:lstStyle/>
              <a:p>
                <a:pPr algn="ctr">
                  <a:lnSpc>
                    <a:spcPts val="2659"/>
                  </a:lnSpc>
                </a:pPr>
              </a:p>
            </p:txBody>
          </p:sp>
        </p:grpSp>
        <p:sp>
          <p:nvSpPr>
            <p:cNvPr name="Freeform 20" id="20"/>
            <p:cNvSpPr/>
            <p:nvPr/>
          </p:nvSpPr>
          <p:spPr>
            <a:xfrm flipH="false" flipV="false" rot="0">
              <a:off x="259872" y="354119"/>
              <a:ext cx="610507" cy="422013"/>
            </a:xfrm>
            <a:custGeom>
              <a:avLst/>
              <a:gdLst/>
              <a:ahLst/>
              <a:cxnLst/>
              <a:rect r="r" b="b" t="t" l="l"/>
              <a:pathLst>
                <a:path h="422013" w="610507">
                  <a:moveTo>
                    <a:pt x="0" y="0"/>
                  </a:moveTo>
                  <a:lnTo>
                    <a:pt x="610507" y="0"/>
                  </a:lnTo>
                  <a:lnTo>
                    <a:pt x="610507" y="422013"/>
                  </a:lnTo>
                  <a:lnTo>
                    <a:pt x="0" y="4220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1" id="21"/>
          <p:cNvGrpSpPr/>
          <p:nvPr/>
        </p:nvGrpSpPr>
        <p:grpSpPr>
          <a:xfrm rot="0">
            <a:off x="1829498" y="7693593"/>
            <a:ext cx="847688" cy="847688"/>
            <a:chOff x="0" y="0"/>
            <a:chExt cx="1130251" cy="1130251"/>
          </a:xfrm>
        </p:grpSpPr>
        <p:grpSp>
          <p:nvGrpSpPr>
            <p:cNvPr name="Group 22" id="22"/>
            <p:cNvGrpSpPr/>
            <p:nvPr/>
          </p:nvGrpSpPr>
          <p:grpSpPr>
            <a:xfrm rot="0">
              <a:off x="0" y="0"/>
              <a:ext cx="1130251" cy="113025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24" id="24"/>
              <p:cNvSpPr txBox="true"/>
              <p:nvPr/>
            </p:nvSpPr>
            <p:spPr>
              <a:xfrm>
                <a:off x="76200" y="38100"/>
                <a:ext cx="660400" cy="698500"/>
              </a:xfrm>
              <a:prstGeom prst="rect">
                <a:avLst/>
              </a:prstGeom>
            </p:spPr>
            <p:txBody>
              <a:bodyPr anchor="ctr" rtlCol="false" tIns="36849" lIns="36849" bIns="36849" rIns="36849"/>
              <a:lstStyle/>
              <a:p>
                <a:pPr algn="ctr">
                  <a:lnSpc>
                    <a:spcPts val="2659"/>
                  </a:lnSpc>
                </a:pPr>
              </a:p>
            </p:txBody>
          </p:sp>
        </p:grpSp>
        <p:sp>
          <p:nvSpPr>
            <p:cNvPr name="Freeform 25" id="25"/>
            <p:cNvSpPr/>
            <p:nvPr/>
          </p:nvSpPr>
          <p:spPr>
            <a:xfrm flipH="false" flipV="false" rot="0">
              <a:off x="282049" y="279190"/>
              <a:ext cx="566153" cy="571872"/>
            </a:xfrm>
            <a:custGeom>
              <a:avLst/>
              <a:gdLst/>
              <a:ahLst/>
              <a:cxnLst/>
              <a:rect r="r" b="b" t="t" l="l"/>
              <a:pathLst>
                <a:path h="571872" w="566153">
                  <a:moveTo>
                    <a:pt x="0" y="0"/>
                  </a:moveTo>
                  <a:lnTo>
                    <a:pt x="566153" y="0"/>
                  </a:lnTo>
                  <a:lnTo>
                    <a:pt x="566153" y="571871"/>
                  </a:lnTo>
                  <a:lnTo>
                    <a:pt x="0" y="5718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sp>
        <p:nvSpPr>
          <p:cNvPr name="TextBox 26" id="26"/>
          <p:cNvSpPr txBox="true"/>
          <p:nvPr/>
        </p:nvSpPr>
        <p:spPr>
          <a:xfrm rot="0">
            <a:off x="3072794" y="4326266"/>
            <a:ext cx="5118546" cy="441960"/>
          </a:xfrm>
          <a:prstGeom prst="rect">
            <a:avLst/>
          </a:prstGeom>
        </p:spPr>
        <p:txBody>
          <a:bodyPr anchor="t" rtlCol="false" tIns="0" lIns="0" bIns="0" rIns="0">
            <a:spAutoFit/>
          </a:bodyPr>
          <a:lstStyle/>
          <a:p>
            <a:pPr algn="l" marL="0" indent="0" lvl="0">
              <a:lnSpc>
                <a:spcPts val="3600"/>
              </a:lnSpc>
              <a:spcBef>
                <a:spcPct val="0"/>
              </a:spcBef>
            </a:pPr>
            <a:r>
              <a:rPr lang="en-US" sz="2400">
                <a:solidFill>
                  <a:srgbClr val="EEFBEF"/>
                </a:solidFill>
                <a:latin typeface="Questrial"/>
                <a:ea typeface="Questrial"/>
                <a:cs typeface="Questrial"/>
                <a:sym typeface="Questrial"/>
              </a:rPr>
              <a:t>Phone</a:t>
            </a:r>
          </a:p>
        </p:txBody>
      </p:sp>
      <p:sp>
        <p:nvSpPr>
          <p:cNvPr name="TextBox 27" id="27"/>
          <p:cNvSpPr txBox="true"/>
          <p:nvPr/>
        </p:nvSpPr>
        <p:spPr>
          <a:xfrm rot="0">
            <a:off x="3072794" y="5949365"/>
            <a:ext cx="5118546" cy="441960"/>
          </a:xfrm>
          <a:prstGeom prst="rect">
            <a:avLst/>
          </a:prstGeom>
        </p:spPr>
        <p:txBody>
          <a:bodyPr anchor="t" rtlCol="false" tIns="0" lIns="0" bIns="0" rIns="0">
            <a:spAutoFit/>
          </a:bodyPr>
          <a:lstStyle/>
          <a:p>
            <a:pPr algn="l" marL="0" indent="0" lvl="0">
              <a:lnSpc>
                <a:spcPts val="3600"/>
              </a:lnSpc>
              <a:spcBef>
                <a:spcPct val="0"/>
              </a:spcBef>
            </a:pPr>
            <a:r>
              <a:rPr lang="en-US" sz="2400">
                <a:solidFill>
                  <a:srgbClr val="EEFBEF"/>
                </a:solidFill>
                <a:latin typeface="Questrial"/>
                <a:ea typeface="Questrial"/>
                <a:cs typeface="Questrial"/>
                <a:sym typeface="Questrial"/>
              </a:rPr>
              <a:t>E</a:t>
            </a:r>
            <a:r>
              <a:rPr lang="en-US" sz="2400" strike="noStrike" u="none">
                <a:solidFill>
                  <a:srgbClr val="EEFBEF"/>
                </a:solidFill>
                <a:latin typeface="Questrial"/>
                <a:ea typeface="Questrial"/>
                <a:cs typeface="Questrial"/>
                <a:sym typeface="Questrial"/>
              </a:rPr>
              <a:t>mail Address</a:t>
            </a:r>
          </a:p>
        </p:txBody>
      </p:sp>
      <p:sp>
        <p:nvSpPr>
          <p:cNvPr name="TextBox 28" id="28"/>
          <p:cNvSpPr txBox="true"/>
          <p:nvPr/>
        </p:nvSpPr>
        <p:spPr>
          <a:xfrm rot="0">
            <a:off x="3072794" y="7572464"/>
            <a:ext cx="5118546" cy="441960"/>
          </a:xfrm>
          <a:prstGeom prst="rect">
            <a:avLst/>
          </a:prstGeom>
        </p:spPr>
        <p:txBody>
          <a:bodyPr anchor="t" rtlCol="false" tIns="0" lIns="0" bIns="0" rIns="0">
            <a:spAutoFit/>
          </a:bodyPr>
          <a:lstStyle/>
          <a:p>
            <a:pPr algn="l" marL="0" indent="0" lvl="0">
              <a:lnSpc>
                <a:spcPts val="3600"/>
              </a:lnSpc>
              <a:spcBef>
                <a:spcPct val="0"/>
              </a:spcBef>
            </a:pPr>
            <a:r>
              <a:rPr lang="en-US" sz="2400" strike="noStrike" u="none">
                <a:solidFill>
                  <a:srgbClr val="EEFBEF"/>
                </a:solidFill>
                <a:latin typeface="Questrial"/>
                <a:ea typeface="Questrial"/>
                <a:cs typeface="Questrial"/>
                <a:sym typeface="Questrial"/>
              </a:rPr>
              <a:t>Social Media</a:t>
            </a:r>
          </a:p>
        </p:txBody>
      </p:sp>
      <p:grpSp>
        <p:nvGrpSpPr>
          <p:cNvPr name="Group 29" id="29"/>
          <p:cNvGrpSpPr/>
          <p:nvPr/>
        </p:nvGrpSpPr>
        <p:grpSpPr>
          <a:xfrm rot="0">
            <a:off x="11129687" y="8117437"/>
            <a:ext cx="6129613" cy="1127224"/>
            <a:chOff x="0" y="0"/>
            <a:chExt cx="1614384" cy="296882"/>
          </a:xfrm>
        </p:grpSpPr>
        <p:sp>
          <p:nvSpPr>
            <p:cNvPr name="Freeform 30" id="30"/>
            <p:cNvSpPr/>
            <p:nvPr/>
          </p:nvSpPr>
          <p:spPr>
            <a:xfrm flipH="false" flipV="false" rot="0">
              <a:off x="0" y="0"/>
              <a:ext cx="1614384" cy="296882"/>
            </a:xfrm>
            <a:custGeom>
              <a:avLst/>
              <a:gdLst/>
              <a:ahLst/>
              <a:cxnLst/>
              <a:rect r="r" b="b" t="t" l="l"/>
              <a:pathLst>
                <a:path h="296882" w="1614384">
                  <a:moveTo>
                    <a:pt x="50521" y="0"/>
                  </a:moveTo>
                  <a:lnTo>
                    <a:pt x="1563862" y="0"/>
                  </a:lnTo>
                  <a:cubicBezTo>
                    <a:pt x="1577261" y="0"/>
                    <a:pt x="1590112" y="5323"/>
                    <a:pt x="1599586" y="14797"/>
                  </a:cubicBezTo>
                  <a:cubicBezTo>
                    <a:pt x="1609061" y="24272"/>
                    <a:pt x="1614384" y="37122"/>
                    <a:pt x="1614384" y="50521"/>
                  </a:cubicBezTo>
                  <a:lnTo>
                    <a:pt x="1614384" y="246361"/>
                  </a:lnTo>
                  <a:cubicBezTo>
                    <a:pt x="1614384" y="274263"/>
                    <a:pt x="1591764" y="296882"/>
                    <a:pt x="1563862" y="296882"/>
                  </a:cubicBezTo>
                  <a:lnTo>
                    <a:pt x="50521" y="296882"/>
                  </a:lnTo>
                  <a:cubicBezTo>
                    <a:pt x="37122" y="296882"/>
                    <a:pt x="24272" y="291559"/>
                    <a:pt x="14797" y="282085"/>
                  </a:cubicBezTo>
                  <a:cubicBezTo>
                    <a:pt x="5323" y="272610"/>
                    <a:pt x="0" y="259760"/>
                    <a:pt x="0" y="246361"/>
                  </a:cubicBezTo>
                  <a:lnTo>
                    <a:pt x="0" y="50521"/>
                  </a:lnTo>
                  <a:cubicBezTo>
                    <a:pt x="0" y="37122"/>
                    <a:pt x="5323" y="24272"/>
                    <a:pt x="14797" y="14797"/>
                  </a:cubicBezTo>
                  <a:cubicBezTo>
                    <a:pt x="24272" y="5323"/>
                    <a:pt x="37122" y="0"/>
                    <a:pt x="50521" y="0"/>
                  </a:cubicBezTo>
                  <a:close/>
                </a:path>
              </a:pathLst>
            </a:custGeom>
            <a:solidFill>
              <a:srgbClr val="DEDEDE"/>
            </a:solidFill>
          </p:spPr>
        </p:sp>
        <p:sp>
          <p:nvSpPr>
            <p:cNvPr name="TextBox 31" id="31"/>
            <p:cNvSpPr txBox="true"/>
            <p:nvPr/>
          </p:nvSpPr>
          <p:spPr>
            <a:xfrm>
              <a:off x="0" y="-38100"/>
              <a:ext cx="1614384" cy="334982"/>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2543354" y="8491968"/>
            <a:ext cx="3302279" cy="340061"/>
          </a:xfrm>
          <a:prstGeom prst="rect">
            <a:avLst/>
          </a:prstGeom>
        </p:spPr>
        <p:txBody>
          <a:bodyPr anchor="t" rtlCol="false" tIns="0" lIns="0" bIns="0" rIns="0">
            <a:spAutoFit/>
          </a:bodyPr>
          <a:lstStyle/>
          <a:p>
            <a:pPr algn="l">
              <a:lnSpc>
                <a:spcPts val="2781"/>
              </a:lnSpc>
            </a:pPr>
            <a:r>
              <a:rPr lang="en-US" sz="1986" i="true">
                <a:solidFill>
                  <a:srgbClr val="202226"/>
                </a:solidFill>
                <a:latin typeface="Open Sauce Italics"/>
                <a:ea typeface="Open Sauce Italics"/>
                <a:cs typeface="Open Sauce Italics"/>
                <a:sym typeface="Open Sauce Italics"/>
              </a:rPr>
              <a:t>www.reallygreatsite.com</a:t>
            </a:r>
          </a:p>
        </p:txBody>
      </p:sp>
      <p:grpSp>
        <p:nvGrpSpPr>
          <p:cNvPr name="Group 33" id="33"/>
          <p:cNvGrpSpPr/>
          <p:nvPr/>
        </p:nvGrpSpPr>
        <p:grpSpPr>
          <a:xfrm rot="0">
            <a:off x="15716250" y="2112140"/>
            <a:ext cx="3086100" cy="308610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36" id="36"/>
          <p:cNvSpPr/>
          <p:nvPr/>
        </p:nvSpPr>
        <p:spPr>
          <a:xfrm flipH="false" flipV="false" rot="-5400000">
            <a:off x="16501337" y="2893190"/>
            <a:ext cx="1515925" cy="1518687"/>
          </a:xfrm>
          <a:custGeom>
            <a:avLst/>
            <a:gdLst/>
            <a:ahLst/>
            <a:cxnLst/>
            <a:rect r="r" b="b" t="t" l="l"/>
            <a:pathLst>
              <a:path h="1518687" w="1515925">
                <a:moveTo>
                  <a:pt x="0" y="0"/>
                </a:moveTo>
                <a:lnTo>
                  <a:pt x="1515926" y="0"/>
                </a:lnTo>
                <a:lnTo>
                  <a:pt x="1515926" y="1518687"/>
                </a:lnTo>
                <a:lnTo>
                  <a:pt x="0" y="1518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7" id="37"/>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311576" y="343707"/>
            <a:ext cx="17656298" cy="8851363"/>
            <a:chOff x="0" y="0"/>
            <a:chExt cx="4696560" cy="2354455"/>
          </a:xfrm>
        </p:grpSpPr>
        <p:sp>
          <p:nvSpPr>
            <p:cNvPr name="Freeform 3" id="3"/>
            <p:cNvSpPr/>
            <p:nvPr/>
          </p:nvSpPr>
          <p:spPr>
            <a:xfrm flipH="false" flipV="false" rot="0">
              <a:off x="0" y="0"/>
              <a:ext cx="4696560" cy="2354455"/>
            </a:xfrm>
            <a:custGeom>
              <a:avLst/>
              <a:gdLst/>
              <a:ahLst/>
              <a:cxnLst/>
              <a:rect r="r" b="b" t="t" l="l"/>
              <a:pathLst>
                <a:path h="2354455" w="4696560">
                  <a:moveTo>
                    <a:pt x="2192" y="0"/>
                  </a:moveTo>
                  <a:lnTo>
                    <a:pt x="4694367" y="0"/>
                  </a:lnTo>
                  <a:cubicBezTo>
                    <a:pt x="4694949" y="0"/>
                    <a:pt x="4695506" y="231"/>
                    <a:pt x="4695918" y="642"/>
                  </a:cubicBezTo>
                  <a:cubicBezTo>
                    <a:pt x="4696329" y="1053"/>
                    <a:pt x="4696560" y="1611"/>
                    <a:pt x="4696560" y="2192"/>
                  </a:cubicBezTo>
                  <a:lnTo>
                    <a:pt x="4696560" y="2352262"/>
                  </a:lnTo>
                  <a:cubicBezTo>
                    <a:pt x="4696560" y="2353473"/>
                    <a:pt x="4695578" y="2354455"/>
                    <a:pt x="4694367" y="2354455"/>
                  </a:cubicBezTo>
                  <a:lnTo>
                    <a:pt x="2192" y="2354455"/>
                  </a:lnTo>
                  <a:cubicBezTo>
                    <a:pt x="982" y="2354455"/>
                    <a:pt x="0" y="2353473"/>
                    <a:pt x="0" y="2352262"/>
                  </a:cubicBezTo>
                  <a:lnTo>
                    <a:pt x="0" y="2192"/>
                  </a:lnTo>
                  <a:cubicBezTo>
                    <a:pt x="0" y="982"/>
                    <a:pt x="982" y="0"/>
                    <a:pt x="2192" y="0"/>
                  </a:cubicBezTo>
                  <a:close/>
                </a:path>
              </a:pathLst>
            </a:custGeom>
            <a:solidFill>
              <a:srgbClr val="FFFFFF"/>
            </a:solidFill>
            <a:ln cap="sq">
              <a:noFill/>
              <a:prstDash val="sysDot"/>
              <a:miter/>
            </a:ln>
          </p:spPr>
        </p:sp>
        <p:sp>
          <p:nvSpPr>
            <p:cNvPr name="TextBox 4" id="4"/>
            <p:cNvSpPr txBox="true"/>
            <p:nvPr/>
          </p:nvSpPr>
          <p:spPr>
            <a:xfrm>
              <a:off x="0" y="-28575"/>
              <a:ext cx="4696560" cy="2383030"/>
            </a:xfrm>
            <a:prstGeom prst="rect">
              <a:avLst/>
            </a:prstGeom>
          </p:spPr>
          <p:txBody>
            <a:bodyPr anchor="ctr" rtlCol="false" tIns="50800" lIns="50800" bIns="50800" rIns="50800"/>
            <a:lstStyle/>
            <a:p>
              <a:pPr algn="l" marL="0" indent="0" lvl="0">
                <a:lnSpc>
                  <a:spcPts val="2262"/>
                </a:lnSpc>
                <a:spcBef>
                  <a:spcPct val="0"/>
                </a:spcBef>
              </a:pPr>
            </a:p>
          </p:txBody>
        </p:sp>
      </p:grpSp>
      <p:sp>
        <p:nvSpPr>
          <p:cNvPr name="AutoShape 5" id="5"/>
          <p:cNvSpPr/>
          <p:nvPr/>
        </p:nvSpPr>
        <p:spPr>
          <a:xfrm rot="0">
            <a:off x="3815734" y="3242504"/>
            <a:ext cx="3565498" cy="0"/>
          </a:xfrm>
          <a:prstGeom prst="line">
            <a:avLst/>
          </a:prstGeom>
          <a:ln cap="flat" w="19050">
            <a:solidFill>
              <a:srgbClr val="6D6B6B"/>
            </a:solidFill>
            <a:prstDash val="sysDot"/>
            <a:headEnd type="none" len="sm" w="sm"/>
            <a:tailEnd type="none" len="sm" w="sm"/>
          </a:ln>
        </p:spPr>
      </p:sp>
      <p:sp>
        <p:nvSpPr>
          <p:cNvPr name="AutoShape 6" id="6"/>
          <p:cNvSpPr/>
          <p:nvPr/>
        </p:nvSpPr>
        <p:spPr>
          <a:xfrm rot="0">
            <a:off x="10885390" y="3242504"/>
            <a:ext cx="3489683" cy="0"/>
          </a:xfrm>
          <a:prstGeom prst="line">
            <a:avLst/>
          </a:prstGeom>
          <a:ln cap="flat" w="19050">
            <a:solidFill>
              <a:srgbClr val="6D6B6B"/>
            </a:solidFill>
            <a:prstDash val="sysDot"/>
            <a:headEnd type="none" len="sm" w="sm"/>
            <a:tailEnd type="none" len="sm" w="sm"/>
          </a:ln>
        </p:spPr>
      </p:sp>
      <p:sp>
        <p:nvSpPr>
          <p:cNvPr name="AutoShape 7" id="7"/>
          <p:cNvSpPr/>
          <p:nvPr/>
        </p:nvSpPr>
        <p:spPr>
          <a:xfrm rot="5400000">
            <a:off x="860762" y="3242504"/>
            <a:ext cx="5901393" cy="0"/>
          </a:xfrm>
          <a:prstGeom prst="line">
            <a:avLst/>
          </a:prstGeom>
          <a:ln cap="flat" w="19050">
            <a:solidFill>
              <a:srgbClr val="6D6B6B"/>
            </a:solidFill>
            <a:prstDash val="sysDot"/>
            <a:headEnd type="none" len="sm" w="sm"/>
            <a:tailEnd type="none" len="sm" w="sm"/>
          </a:ln>
        </p:spPr>
      </p:sp>
      <p:sp>
        <p:nvSpPr>
          <p:cNvPr name="AutoShape 8" id="8"/>
          <p:cNvSpPr/>
          <p:nvPr/>
        </p:nvSpPr>
        <p:spPr>
          <a:xfrm rot="5400000">
            <a:off x="4430536" y="3242504"/>
            <a:ext cx="5901393" cy="0"/>
          </a:xfrm>
          <a:prstGeom prst="line">
            <a:avLst/>
          </a:prstGeom>
          <a:ln cap="flat" w="19050">
            <a:solidFill>
              <a:srgbClr val="6D6B6B"/>
            </a:solidFill>
            <a:prstDash val="sysDot"/>
            <a:headEnd type="none" len="sm" w="sm"/>
            <a:tailEnd type="none" len="sm" w="sm"/>
          </a:ln>
        </p:spPr>
      </p:sp>
      <p:sp>
        <p:nvSpPr>
          <p:cNvPr name="AutoShape 9" id="9"/>
          <p:cNvSpPr/>
          <p:nvPr/>
        </p:nvSpPr>
        <p:spPr>
          <a:xfrm rot="5400000">
            <a:off x="7938970" y="3242504"/>
            <a:ext cx="5901393" cy="0"/>
          </a:xfrm>
          <a:prstGeom prst="line">
            <a:avLst/>
          </a:prstGeom>
          <a:ln cap="flat" w="19050">
            <a:solidFill>
              <a:srgbClr val="6D6B6B"/>
            </a:solidFill>
            <a:prstDash val="sysDot"/>
            <a:headEnd type="none" len="sm" w="sm"/>
            <a:tailEnd type="none" len="sm" w="sm"/>
          </a:ln>
        </p:spPr>
      </p:sp>
      <p:sp>
        <p:nvSpPr>
          <p:cNvPr name="AutoShape 10" id="10"/>
          <p:cNvSpPr/>
          <p:nvPr/>
        </p:nvSpPr>
        <p:spPr>
          <a:xfrm rot="5400000">
            <a:off x="11424377" y="3242504"/>
            <a:ext cx="5901393" cy="0"/>
          </a:xfrm>
          <a:prstGeom prst="line">
            <a:avLst/>
          </a:prstGeom>
          <a:ln cap="flat" w="19050">
            <a:solidFill>
              <a:srgbClr val="6D6B6B"/>
            </a:solidFill>
            <a:prstDash val="sysDot"/>
            <a:headEnd type="none" len="sm" w="sm"/>
            <a:tailEnd type="none" len="sm" w="sm"/>
          </a:ln>
        </p:spPr>
      </p:sp>
      <p:sp>
        <p:nvSpPr>
          <p:cNvPr name="AutoShape 11" id="11"/>
          <p:cNvSpPr/>
          <p:nvPr/>
        </p:nvSpPr>
        <p:spPr>
          <a:xfrm rot="5400000">
            <a:off x="7652716" y="7689199"/>
            <a:ext cx="2991999" cy="0"/>
          </a:xfrm>
          <a:prstGeom prst="line">
            <a:avLst/>
          </a:prstGeom>
          <a:ln cap="flat" w="19050">
            <a:solidFill>
              <a:srgbClr val="6D6B6B"/>
            </a:solidFill>
            <a:prstDash val="sysDot"/>
            <a:headEnd type="none" len="sm" w="sm"/>
            <a:tailEnd type="none" len="sm" w="sm"/>
          </a:ln>
        </p:spPr>
      </p:sp>
      <p:sp>
        <p:nvSpPr>
          <p:cNvPr name="TextBox 12" id="12"/>
          <p:cNvSpPr txBox="true"/>
          <p:nvPr/>
        </p:nvSpPr>
        <p:spPr>
          <a:xfrm rot="0">
            <a:off x="530847" y="503845"/>
            <a:ext cx="3214090"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Key Partners</a:t>
            </a:r>
          </a:p>
        </p:txBody>
      </p:sp>
      <p:sp>
        <p:nvSpPr>
          <p:cNvPr name="Freeform 13" id="13"/>
          <p:cNvSpPr/>
          <p:nvPr/>
        </p:nvSpPr>
        <p:spPr>
          <a:xfrm flipH="false" flipV="false" rot="0">
            <a:off x="3183433" y="532420"/>
            <a:ext cx="435130" cy="360108"/>
          </a:xfrm>
          <a:custGeom>
            <a:avLst/>
            <a:gdLst/>
            <a:ahLst/>
            <a:cxnLst/>
            <a:rect r="r" b="b" t="t" l="l"/>
            <a:pathLst>
              <a:path h="360108" w="435130">
                <a:moveTo>
                  <a:pt x="0" y="0"/>
                </a:moveTo>
                <a:lnTo>
                  <a:pt x="435130" y="0"/>
                </a:lnTo>
                <a:lnTo>
                  <a:pt x="435130" y="360107"/>
                </a:lnTo>
                <a:lnTo>
                  <a:pt x="0" y="360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6828220" y="546632"/>
            <a:ext cx="337090" cy="345895"/>
          </a:xfrm>
          <a:custGeom>
            <a:avLst/>
            <a:gdLst/>
            <a:ahLst/>
            <a:cxnLst/>
            <a:rect r="r" b="b" t="t" l="l"/>
            <a:pathLst>
              <a:path h="345895" w="337090">
                <a:moveTo>
                  <a:pt x="0" y="0"/>
                </a:moveTo>
                <a:lnTo>
                  <a:pt x="337090" y="0"/>
                </a:lnTo>
                <a:lnTo>
                  <a:pt x="337090" y="345895"/>
                </a:lnTo>
                <a:lnTo>
                  <a:pt x="0" y="345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5" id="15"/>
          <p:cNvSpPr/>
          <p:nvPr/>
        </p:nvSpPr>
        <p:spPr>
          <a:xfrm rot="0">
            <a:off x="311576" y="6193200"/>
            <a:ext cx="17656298" cy="0"/>
          </a:xfrm>
          <a:prstGeom prst="line">
            <a:avLst/>
          </a:prstGeom>
          <a:ln cap="flat" w="19050">
            <a:solidFill>
              <a:srgbClr val="6D6B6B"/>
            </a:solidFill>
            <a:prstDash val="sysDot"/>
            <a:headEnd type="none" len="sm" w="sm"/>
            <a:tailEnd type="none" len="sm" w="sm"/>
          </a:ln>
        </p:spPr>
      </p:sp>
      <p:sp>
        <p:nvSpPr>
          <p:cNvPr name="Freeform 16" id="16"/>
          <p:cNvSpPr/>
          <p:nvPr/>
        </p:nvSpPr>
        <p:spPr>
          <a:xfrm flipH="false" flipV="false" rot="0">
            <a:off x="13780304" y="546632"/>
            <a:ext cx="390449" cy="341465"/>
          </a:xfrm>
          <a:custGeom>
            <a:avLst/>
            <a:gdLst/>
            <a:ahLst/>
            <a:cxnLst/>
            <a:rect r="r" b="b" t="t" l="l"/>
            <a:pathLst>
              <a:path h="341465" w="390449">
                <a:moveTo>
                  <a:pt x="0" y="0"/>
                </a:moveTo>
                <a:lnTo>
                  <a:pt x="390449" y="0"/>
                </a:lnTo>
                <a:lnTo>
                  <a:pt x="390449" y="341465"/>
                </a:lnTo>
                <a:lnTo>
                  <a:pt x="0" y="3414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7460215" y="546632"/>
            <a:ext cx="282691" cy="321240"/>
          </a:xfrm>
          <a:custGeom>
            <a:avLst/>
            <a:gdLst/>
            <a:ahLst/>
            <a:cxnLst/>
            <a:rect r="r" b="b" t="t" l="l"/>
            <a:pathLst>
              <a:path h="321240" w="282691">
                <a:moveTo>
                  <a:pt x="0" y="0"/>
                </a:moveTo>
                <a:lnTo>
                  <a:pt x="282691" y="0"/>
                </a:lnTo>
                <a:lnTo>
                  <a:pt x="282691" y="321240"/>
                </a:lnTo>
                <a:lnTo>
                  <a:pt x="0" y="3212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3742707" y="3460460"/>
            <a:ext cx="428046" cy="249823"/>
          </a:xfrm>
          <a:custGeom>
            <a:avLst/>
            <a:gdLst/>
            <a:ahLst/>
            <a:cxnLst/>
            <a:rect r="r" b="b" t="t" l="l"/>
            <a:pathLst>
              <a:path h="249823" w="428046">
                <a:moveTo>
                  <a:pt x="0" y="0"/>
                </a:moveTo>
                <a:lnTo>
                  <a:pt x="428046" y="0"/>
                </a:lnTo>
                <a:lnTo>
                  <a:pt x="428046" y="249823"/>
                </a:lnTo>
                <a:lnTo>
                  <a:pt x="0" y="2498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8612875" y="6460671"/>
            <a:ext cx="349668" cy="332502"/>
          </a:xfrm>
          <a:custGeom>
            <a:avLst/>
            <a:gdLst/>
            <a:ahLst/>
            <a:cxnLst/>
            <a:rect r="r" b="b" t="t" l="l"/>
            <a:pathLst>
              <a:path h="332502" w="349668">
                <a:moveTo>
                  <a:pt x="0" y="0"/>
                </a:moveTo>
                <a:lnTo>
                  <a:pt x="349668" y="0"/>
                </a:lnTo>
                <a:lnTo>
                  <a:pt x="349668" y="332502"/>
                </a:lnTo>
                <a:lnTo>
                  <a:pt x="0" y="3325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17430693" y="6460671"/>
            <a:ext cx="345702" cy="332502"/>
          </a:xfrm>
          <a:custGeom>
            <a:avLst/>
            <a:gdLst/>
            <a:ahLst/>
            <a:cxnLst/>
            <a:rect r="r" b="b" t="t" l="l"/>
            <a:pathLst>
              <a:path h="332502" w="345702">
                <a:moveTo>
                  <a:pt x="0" y="0"/>
                </a:moveTo>
                <a:lnTo>
                  <a:pt x="345702" y="0"/>
                </a:lnTo>
                <a:lnTo>
                  <a:pt x="345702" y="332502"/>
                </a:lnTo>
                <a:lnTo>
                  <a:pt x="0" y="3325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6789225" y="3469985"/>
            <a:ext cx="338360" cy="310676"/>
          </a:xfrm>
          <a:custGeom>
            <a:avLst/>
            <a:gdLst/>
            <a:ahLst/>
            <a:cxnLst/>
            <a:rect r="r" b="b" t="t" l="l"/>
            <a:pathLst>
              <a:path h="310676" w="338360">
                <a:moveTo>
                  <a:pt x="0" y="0"/>
                </a:moveTo>
                <a:lnTo>
                  <a:pt x="338361" y="0"/>
                </a:lnTo>
                <a:lnTo>
                  <a:pt x="338361" y="310676"/>
                </a:lnTo>
                <a:lnTo>
                  <a:pt x="0" y="3106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10337387" y="581835"/>
            <a:ext cx="321659" cy="281222"/>
          </a:xfrm>
          <a:custGeom>
            <a:avLst/>
            <a:gdLst/>
            <a:ahLst/>
            <a:cxnLst/>
            <a:rect r="r" b="b" t="t" l="l"/>
            <a:pathLst>
              <a:path h="281222" w="321659">
                <a:moveTo>
                  <a:pt x="0" y="0"/>
                </a:moveTo>
                <a:lnTo>
                  <a:pt x="321659" y="0"/>
                </a:lnTo>
                <a:lnTo>
                  <a:pt x="321659" y="281222"/>
                </a:lnTo>
                <a:lnTo>
                  <a:pt x="0" y="28122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3" id="23"/>
          <p:cNvSpPr txBox="true"/>
          <p:nvPr/>
        </p:nvSpPr>
        <p:spPr>
          <a:xfrm rot="0">
            <a:off x="7602421" y="503845"/>
            <a:ext cx="2473006"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Value Proportions</a:t>
            </a:r>
          </a:p>
        </p:txBody>
      </p:sp>
      <p:sp>
        <p:nvSpPr>
          <p:cNvPr name="TextBox 24" id="24"/>
          <p:cNvSpPr txBox="true"/>
          <p:nvPr/>
        </p:nvSpPr>
        <p:spPr>
          <a:xfrm rot="0">
            <a:off x="14596262" y="503845"/>
            <a:ext cx="2477281"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Customer Segments</a:t>
            </a:r>
          </a:p>
        </p:txBody>
      </p:sp>
      <p:sp>
        <p:nvSpPr>
          <p:cNvPr name="TextBox 25" id="25"/>
          <p:cNvSpPr txBox="true"/>
          <p:nvPr/>
        </p:nvSpPr>
        <p:spPr>
          <a:xfrm rot="0">
            <a:off x="11110855" y="3398319"/>
            <a:ext cx="2010013"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Channels</a:t>
            </a:r>
          </a:p>
        </p:txBody>
      </p:sp>
      <p:sp>
        <p:nvSpPr>
          <p:cNvPr name="TextBox 26" id="26"/>
          <p:cNvSpPr txBox="true"/>
          <p:nvPr/>
        </p:nvSpPr>
        <p:spPr>
          <a:xfrm rot="0">
            <a:off x="4032647" y="3409057"/>
            <a:ext cx="2473767"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Key Resources</a:t>
            </a:r>
          </a:p>
        </p:txBody>
      </p:sp>
      <p:sp>
        <p:nvSpPr>
          <p:cNvPr name="TextBox 27" id="27"/>
          <p:cNvSpPr txBox="true"/>
          <p:nvPr/>
        </p:nvSpPr>
        <p:spPr>
          <a:xfrm rot="0">
            <a:off x="11110855" y="513370"/>
            <a:ext cx="2473006" cy="522464"/>
          </a:xfrm>
          <a:prstGeom prst="rect">
            <a:avLst/>
          </a:prstGeom>
        </p:spPr>
        <p:txBody>
          <a:bodyPr anchor="t" rtlCol="false" tIns="0" lIns="0" bIns="0" rIns="0">
            <a:spAutoFit/>
          </a:bodyPr>
          <a:lstStyle/>
          <a:p>
            <a:pPr algn="l">
              <a:lnSpc>
                <a:spcPts val="2149"/>
              </a:lnSpc>
            </a:pPr>
            <a:r>
              <a:rPr lang="en-US" sz="1615" b="true">
                <a:solidFill>
                  <a:srgbClr val="000000"/>
                </a:solidFill>
                <a:latin typeface="Garet Ultra-Bold"/>
                <a:ea typeface="Garet Ultra-Bold"/>
                <a:cs typeface="Garet Ultra-Bold"/>
                <a:sym typeface="Garet Ultra-Bold"/>
              </a:rPr>
              <a:t>Customer Relationships</a:t>
            </a:r>
          </a:p>
        </p:txBody>
      </p:sp>
      <p:sp>
        <p:nvSpPr>
          <p:cNvPr name="TextBox 28" id="28"/>
          <p:cNvSpPr txBox="true"/>
          <p:nvPr/>
        </p:nvSpPr>
        <p:spPr>
          <a:xfrm rot="0">
            <a:off x="4049253" y="503845"/>
            <a:ext cx="2418244"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Key Activities</a:t>
            </a:r>
          </a:p>
        </p:txBody>
      </p:sp>
      <p:sp>
        <p:nvSpPr>
          <p:cNvPr name="TextBox 29" id="29"/>
          <p:cNvSpPr txBox="true"/>
          <p:nvPr/>
        </p:nvSpPr>
        <p:spPr>
          <a:xfrm rot="0">
            <a:off x="530847" y="6433961"/>
            <a:ext cx="3214090"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Cost Structure</a:t>
            </a:r>
          </a:p>
        </p:txBody>
      </p:sp>
      <p:sp>
        <p:nvSpPr>
          <p:cNvPr name="TextBox 30" id="30"/>
          <p:cNvSpPr txBox="true"/>
          <p:nvPr/>
        </p:nvSpPr>
        <p:spPr>
          <a:xfrm rot="0">
            <a:off x="9435509" y="6433961"/>
            <a:ext cx="3214090" cy="269696"/>
          </a:xfrm>
          <a:prstGeom prst="rect">
            <a:avLst/>
          </a:prstGeom>
        </p:spPr>
        <p:txBody>
          <a:bodyPr anchor="t" rtlCol="false" tIns="0" lIns="0" bIns="0" rIns="0">
            <a:spAutoFit/>
          </a:bodyPr>
          <a:lstStyle/>
          <a:p>
            <a:pPr algn="l">
              <a:lnSpc>
                <a:spcPts val="2262"/>
              </a:lnSpc>
            </a:pPr>
            <a:r>
              <a:rPr lang="en-US" sz="1615" b="true">
                <a:solidFill>
                  <a:srgbClr val="000000"/>
                </a:solidFill>
                <a:latin typeface="Garet Ultra-Bold"/>
                <a:ea typeface="Garet Ultra-Bold"/>
                <a:cs typeface="Garet Ultra-Bold"/>
                <a:sym typeface="Garet Ultra-Bold"/>
              </a:rPr>
              <a:t>Revenue Streams</a:t>
            </a:r>
          </a:p>
        </p:txBody>
      </p:sp>
      <p:sp>
        <p:nvSpPr>
          <p:cNvPr name="TextBox 31" id="31"/>
          <p:cNvSpPr txBox="true"/>
          <p:nvPr/>
        </p:nvSpPr>
        <p:spPr>
          <a:xfrm rot="0">
            <a:off x="5968575" y="9452245"/>
            <a:ext cx="6933870" cy="647681"/>
          </a:xfrm>
          <a:prstGeom prst="rect">
            <a:avLst/>
          </a:prstGeom>
        </p:spPr>
        <p:txBody>
          <a:bodyPr anchor="t" rtlCol="false" tIns="0" lIns="0" bIns="0" rIns="0">
            <a:spAutoFit/>
          </a:bodyPr>
          <a:lstStyle/>
          <a:p>
            <a:pPr algn="r" marL="0" indent="0" lvl="0">
              <a:lnSpc>
                <a:spcPts val="5136"/>
              </a:lnSpc>
            </a:pPr>
            <a:r>
              <a:rPr lang="en-US" b="true" sz="4280" spc="72">
                <a:solidFill>
                  <a:srgbClr val="000000"/>
                </a:solidFill>
                <a:latin typeface="Garet Bold"/>
                <a:ea typeface="Garet Bold"/>
                <a:cs typeface="Garet Bold"/>
                <a:sym typeface="Garet Bold"/>
              </a:rPr>
              <a:t>Business Model Canvas</a:t>
            </a:r>
          </a:p>
        </p:txBody>
      </p:sp>
      <p:grpSp>
        <p:nvGrpSpPr>
          <p:cNvPr name="Group 32" id="32"/>
          <p:cNvGrpSpPr/>
          <p:nvPr/>
        </p:nvGrpSpPr>
        <p:grpSpPr>
          <a:xfrm rot="0">
            <a:off x="311576" y="9403721"/>
            <a:ext cx="3383571" cy="533498"/>
            <a:chOff x="0" y="0"/>
            <a:chExt cx="806848" cy="127218"/>
          </a:xfrm>
        </p:grpSpPr>
        <p:sp>
          <p:nvSpPr>
            <p:cNvPr name="Freeform 33" id="33"/>
            <p:cNvSpPr/>
            <p:nvPr/>
          </p:nvSpPr>
          <p:spPr>
            <a:xfrm flipH="false" flipV="false" rot="0">
              <a:off x="0" y="0"/>
              <a:ext cx="806848" cy="127218"/>
            </a:xfrm>
            <a:custGeom>
              <a:avLst/>
              <a:gdLst/>
              <a:ahLst/>
              <a:cxnLst/>
              <a:rect r="r" b="b" t="t" l="l"/>
              <a:pathLst>
                <a:path h="127218" w="806848">
                  <a:moveTo>
                    <a:pt x="11440" y="0"/>
                  </a:moveTo>
                  <a:lnTo>
                    <a:pt x="795408" y="0"/>
                  </a:lnTo>
                  <a:cubicBezTo>
                    <a:pt x="801726" y="0"/>
                    <a:pt x="806848" y="5122"/>
                    <a:pt x="806848" y="11440"/>
                  </a:cubicBezTo>
                  <a:lnTo>
                    <a:pt x="806848" y="115778"/>
                  </a:lnTo>
                  <a:cubicBezTo>
                    <a:pt x="806848" y="122096"/>
                    <a:pt x="801726" y="127218"/>
                    <a:pt x="795408" y="127218"/>
                  </a:cubicBezTo>
                  <a:lnTo>
                    <a:pt x="11440" y="127218"/>
                  </a:lnTo>
                  <a:cubicBezTo>
                    <a:pt x="5122" y="127218"/>
                    <a:pt x="0" y="122096"/>
                    <a:pt x="0" y="115778"/>
                  </a:cubicBezTo>
                  <a:lnTo>
                    <a:pt x="0" y="11440"/>
                  </a:lnTo>
                  <a:cubicBezTo>
                    <a:pt x="0" y="5122"/>
                    <a:pt x="5122" y="0"/>
                    <a:pt x="11440" y="0"/>
                  </a:cubicBezTo>
                  <a:close/>
                </a:path>
              </a:pathLst>
            </a:custGeom>
            <a:solidFill>
              <a:srgbClr val="FFFFFF"/>
            </a:solidFill>
            <a:ln cap="sq">
              <a:noFill/>
              <a:prstDash val="sysDot"/>
              <a:miter/>
            </a:ln>
          </p:spPr>
        </p:sp>
        <p:sp>
          <p:nvSpPr>
            <p:cNvPr name="TextBox 34" id="34"/>
            <p:cNvSpPr txBox="true"/>
            <p:nvPr/>
          </p:nvSpPr>
          <p:spPr>
            <a:xfrm>
              <a:off x="0" y="-57150"/>
              <a:ext cx="806848" cy="184368"/>
            </a:xfrm>
            <a:prstGeom prst="rect">
              <a:avLst/>
            </a:prstGeom>
          </p:spPr>
          <p:txBody>
            <a:bodyPr anchor="ctr" rtlCol="false" tIns="50800" lIns="50800" bIns="50800" rIns="50800"/>
            <a:lstStyle/>
            <a:p>
              <a:pPr algn="ctr">
                <a:lnSpc>
                  <a:spcPts val="3360"/>
                </a:lnSpc>
              </a:pPr>
            </a:p>
          </p:txBody>
        </p:sp>
      </p:grpSp>
      <p:sp>
        <p:nvSpPr>
          <p:cNvPr name="TextBox 35" id="35"/>
          <p:cNvSpPr txBox="true"/>
          <p:nvPr/>
        </p:nvSpPr>
        <p:spPr>
          <a:xfrm rot="0">
            <a:off x="411374" y="9500785"/>
            <a:ext cx="3207189" cy="180975"/>
          </a:xfrm>
          <a:prstGeom prst="rect">
            <a:avLst/>
          </a:prstGeom>
        </p:spPr>
        <p:txBody>
          <a:bodyPr anchor="t" rtlCol="false" tIns="0" lIns="0" bIns="0" rIns="0">
            <a:spAutoFit/>
          </a:bodyPr>
          <a:lstStyle/>
          <a:p>
            <a:pPr algn="l" marL="0" indent="0" lvl="0">
              <a:lnSpc>
                <a:spcPts val="1467"/>
              </a:lnSpc>
            </a:pPr>
            <a:r>
              <a:rPr lang="en-US" b="true" sz="1222">
                <a:solidFill>
                  <a:srgbClr val="000000"/>
                </a:solidFill>
                <a:latin typeface="Garet Ultra-Bold"/>
                <a:ea typeface="Garet Ultra-Bold"/>
                <a:cs typeface="Garet Ultra-Bold"/>
                <a:sym typeface="Garet Ultra-Bold"/>
              </a:rPr>
              <a:t>Designed For: </a:t>
            </a:r>
            <a:r>
              <a:rPr lang="ar-EG" b="true" sz="1222">
                <a:solidFill>
                  <a:srgbClr val="000000"/>
                </a:solidFill>
                <a:latin typeface="Garet Ultra-Bold"/>
                <a:ea typeface="Garet Ultra-Bold"/>
                <a:cs typeface="Garet Ultra-Bold"/>
                <a:sym typeface="Garet Ultra-Bold"/>
                <a:rtl val="true"/>
              </a:rPr>
              <a:t>المنشر السحرى</a:t>
            </a:r>
            <a:r>
              <a:rPr lang="en-US" b="true" sz="1222">
                <a:solidFill>
                  <a:srgbClr val="000000"/>
                </a:solidFill>
                <a:latin typeface="Garet Ultra-Bold"/>
                <a:ea typeface="Garet Ultra-Bold"/>
                <a:cs typeface="Garet Ultra-Bold"/>
                <a:sym typeface="Garet Ultra-Bold"/>
              </a:rPr>
              <a:t> - Magic rack</a:t>
            </a:r>
          </a:p>
        </p:txBody>
      </p:sp>
      <p:sp>
        <p:nvSpPr>
          <p:cNvPr name="TextBox 36" id="36"/>
          <p:cNvSpPr txBox="true"/>
          <p:nvPr/>
        </p:nvSpPr>
        <p:spPr>
          <a:xfrm rot="0">
            <a:off x="530847" y="863057"/>
            <a:ext cx="3087716" cy="2524125"/>
          </a:xfrm>
          <a:prstGeom prst="rect">
            <a:avLst/>
          </a:prstGeom>
        </p:spPr>
        <p:txBody>
          <a:bodyPr anchor="t" rtlCol="false" tIns="0" lIns="0" bIns="0" rIns="0">
            <a:spAutoFit/>
          </a:bodyPr>
          <a:lstStyle/>
          <a:p>
            <a:pPr algn="l" marL="383714" indent="-191857" lvl="1">
              <a:lnSpc>
                <a:spcPts val="2132"/>
              </a:lnSpc>
              <a:buFont typeface="Arial"/>
              <a:buChar char="•"/>
            </a:pPr>
            <a:r>
              <a:rPr lang="en-US" b="true" sz="1777" u="sng">
                <a:solidFill>
                  <a:srgbClr val="828282"/>
                </a:solidFill>
                <a:latin typeface="Garet Bold"/>
                <a:ea typeface="Garet Bold"/>
                <a:cs typeface="Garet Bold"/>
                <a:sym typeface="Garet Bold"/>
              </a:rPr>
              <a:t>Suppliers</a:t>
            </a:r>
            <a:r>
              <a:rPr lang="en-US" b="true" sz="1777">
                <a:solidFill>
                  <a:srgbClr val="828282"/>
                </a:solidFill>
                <a:latin typeface="Garet Bold"/>
                <a:ea typeface="Garet Bold"/>
                <a:cs typeface="Garet Bold"/>
                <a:sym typeface="Garet Bold"/>
              </a:rPr>
              <a:t>: </a:t>
            </a:r>
          </a:p>
          <a:p>
            <a:pPr algn="l">
              <a:lnSpc>
                <a:spcPts val="2012"/>
              </a:lnSpc>
            </a:pPr>
            <a:r>
              <a:rPr lang="en-US" sz="1677" b="true">
                <a:solidFill>
                  <a:srgbClr val="828282"/>
                </a:solidFill>
                <a:latin typeface="Garet Bold"/>
                <a:ea typeface="Garet Bold"/>
                <a:cs typeface="Garet Bold"/>
                <a:sym typeface="Garet Bold"/>
              </a:rPr>
              <a:t>       </a:t>
            </a:r>
            <a:r>
              <a:rPr lang="en-US" sz="1677" b="true">
                <a:solidFill>
                  <a:srgbClr val="828282"/>
                </a:solidFill>
                <a:latin typeface="Garet Bold"/>
                <a:ea typeface="Garet Bold"/>
                <a:cs typeface="Garet Bold"/>
                <a:sym typeface="Garet Bold"/>
              </a:rPr>
              <a:t>To provide raw material</a:t>
            </a:r>
          </a:p>
          <a:p>
            <a:pPr algn="l">
              <a:lnSpc>
                <a:spcPts val="2012"/>
              </a:lnSpc>
            </a:pPr>
            <a:r>
              <a:rPr lang="en-US" sz="1677" b="true">
                <a:solidFill>
                  <a:srgbClr val="828282"/>
                </a:solidFill>
                <a:latin typeface="Garet Bold"/>
                <a:ea typeface="Garet Bold"/>
                <a:cs typeface="Garet Bold"/>
                <a:sym typeface="Garet Bold"/>
              </a:rPr>
              <a:t>         at competitive prices.</a:t>
            </a:r>
          </a:p>
          <a:p>
            <a:pPr algn="l" marL="383714" indent="-191857" lvl="1">
              <a:lnSpc>
                <a:spcPts val="2132"/>
              </a:lnSpc>
              <a:buFont typeface="Arial"/>
              <a:buChar char="•"/>
            </a:pPr>
            <a:r>
              <a:rPr lang="en-US" b="true" sz="1777" u="sng">
                <a:solidFill>
                  <a:srgbClr val="828282"/>
                </a:solidFill>
                <a:latin typeface="Garet Bold"/>
                <a:ea typeface="Garet Bold"/>
                <a:cs typeface="Garet Bold"/>
                <a:sym typeface="Garet Bold"/>
              </a:rPr>
              <a:t>Shipping Companies</a:t>
            </a:r>
            <a:r>
              <a:rPr lang="en-US" b="true" sz="1777">
                <a:solidFill>
                  <a:srgbClr val="828282"/>
                </a:solidFill>
                <a:latin typeface="Garet Bold"/>
                <a:ea typeface="Garet Bold"/>
                <a:cs typeface="Garet Bold"/>
                <a:sym typeface="Garet Bold"/>
              </a:rPr>
              <a:t>: To deliver products to customers quickly.</a:t>
            </a:r>
          </a:p>
          <a:p>
            <a:pPr algn="l" marL="383714" indent="-191857" lvl="1">
              <a:lnSpc>
                <a:spcPts val="2132"/>
              </a:lnSpc>
              <a:buFont typeface="Arial"/>
              <a:buChar char="•"/>
            </a:pPr>
            <a:r>
              <a:rPr lang="en-US" b="true" sz="1777" u="sng">
                <a:solidFill>
                  <a:srgbClr val="828282"/>
                </a:solidFill>
                <a:latin typeface="Garet Bold"/>
                <a:ea typeface="Garet Bold"/>
                <a:cs typeface="Garet Bold"/>
                <a:sym typeface="Garet Bold"/>
              </a:rPr>
              <a:t>Retail Chains</a:t>
            </a:r>
            <a:r>
              <a:rPr lang="en-US" b="true" sz="1777">
                <a:solidFill>
                  <a:srgbClr val="828282"/>
                </a:solidFill>
                <a:latin typeface="Garet Bold"/>
                <a:ea typeface="Garet Bold"/>
                <a:cs typeface="Garet Bold"/>
                <a:sym typeface="Garet Bold"/>
              </a:rPr>
              <a:t>: To display the product in their stores</a:t>
            </a:r>
            <a:r>
              <a:rPr lang="en-US" sz="1777">
                <a:solidFill>
                  <a:srgbClr val="828282"/>
                </a:solidFill>
                <a:latin typeface="Garet Light"/>
                <a:ea typeface="Garet Light"/>
                <a:cs typeface="Garet Light"/>
                <a:sym typeface="Garet Light"/>
              </a:rPr>
              <a:t>.</a:t>
            </a:r>
          </a:p>
          <a:p>
            <a:pPr algn="l">
              <a:lnSpc>
                <a:spcPts val="1292"/>
              </a:lnSpc>
            </a:pPr>
          </a:p>
        </p:txBody>
      </p:sp>
      <p:sp>
        <p:nvSpPr>
          <p:cNvPr name="TextBox 37" id="37"/>
          <p:cNvSpPr txBox="true"/>
          <p:nvPr/>
        </p:nvSpPr>
        <p:spPr>
          <a:xfrm rot="0">
            <a:off x="7602421" y="863057"/>
            <a:ext cx="2734966" cy="2676525"/>
          </a:xfrm>
          <a:prstGeom prst="rect">
            <a:avLst/>
          </a:prstGeom>
        </p:spPr>
        <p:txBody>
          <a:bodyPr anchor="t" rtlCol="false" tIns="0" lIns="0" bIns="0" rIns="0">
            <a:spAutoFit/>
          </a:bodyPr>
          <a:lstStyle/>
          <a:p>
            <a:pPr algn="l" marL="297356" indent="-148678" lvl="1">
              <a:lnSpc>
                <a:spcPts val="1652"/>
              </a:lnSpc>
              <a:buFont typeface="Arial"/>
              <a:buChar char="•"/>
            </a:pPr>
            <a:r>
              <a:rPr lang="en-US" b="true" sz="1377">
                <a:solidFill>
                  <a:srgbClr val="828282"/>
                </a:solidFill>
                <a:latin typeface="Garet Bold"/>
                <a:ea typeface="Garet Bold"/>
                <a:cs typeface="Garet Bold"/>
                <a:sym typeface="Garet Bold"/>
              </a:rPr>
              <a:t>Space-Saving: The magic clothesline saves space in small areas.</a:t>
            </a:r>
          </a:p>
          <a:p>
            <a:pPr algn="l" marL="297356" indent="-148678" lvl="1">
              <a:lnSpc>
                <a:spcPts val="1652"/>
              </a:lnSpc>
              <a:buFont typeface="Arial"/>
              <a:buChar char="•"/>
            </a:pPr>
            <a:r>
              <a:rPr lang="en-US" b="true" sz="1377">
                <a:solidFill>
                  <a:srgbClr val="828282"/>
                </a:solidFill>
                <a:latin typeface="Garet Bold"/>
                <a:ea typeface="Garet Bold"/>
                <a:cs typeface="Garet Bold"/>
                <a:sym typeface="Garet Bold"/>
              </a:rPr>
              <a:t>Ease of Use: Easy to inst</a:t>
            </a:r>
            <a:r>
              <a:rPr lang="en-US" b="true" sz="1377">
                <a:solidFill>
                  <a:srgbClr val="828282"/>
                </a:solidFill>
                <a:latin typeface="Garet Bold"/>
                <a:ea typeface="Garet Bold"/>
                <a:cs typeface="Garet Bold"/>
                <a:sym typeface="Garet Bold"/>
              </a:rPr>
              <a:t>all and use without complications.</a:t>
            </a:r>
          </a:p>
          <a:p>
            <a:pPr algn="l" marL="297356" indent="-148678" lvl="1">
              <a:lnSpc>
                <a:spcPts val="1652"/>
              </a:lnSpc>
              <a:buFont typeface="Arial"/>
              <a:buChar char="•"/>
            </a:pPr>
            <a:r>
              <a:rPr lang="en-US" b="true" sz="1377">
                <a:solidFill>
                  <a:srgbClr val="828282"/>
                </a:solidFill>
                <a:latin typeface="Garet Bold"/>
                <a:ea typeface="Garet Bold"/>
                <a:cs typeface="Garet Bold"/>
                <a:sym typeface="Garet Bold"/>
              </a:rPr>
              <a:t>Indoor-Friendly: Perfect for apartments or places with limited sunlight.</a:t>
            </a:r>
          </a:p>
          <a:p>
            <a:pPr algn="l" marL="297356" indent="-148678" lvl="1">
              <a:lnSpc>
                <a:spcPts val="1652"/>
              </a:lnSpc>
              <a:buFont typeface="Arial"/>
              <a:buChar char="•"/>
            </a:pPr>
            <a:r>
              <a:rPr lang="en-US" b="true" sz="1377">
                <a:solidFill>
                  <a:srgbClr val="828282"/>
                </a:solidFill>
                <a:latin typeface="Garet Bold"/>
                <a:ea typeface="Garet Bold"/>
                <a:cs typeface="Garet Bold"/>
                <a:sym typeface="Garet Bold"/>
              </a:rPr>
              <a:t>Affordable Price: A practical product at a reasonable price</a:t>
            </a:r>
          </a:p>
          <a:p>
            <a:pPr algn="l">
              <a:lnSpc>
                <a:spcPts val="1292"/>
              </a:lnSpc>
            </a:pPr>
          </a:p>
        </p:txBody>
      </p:sp>
      <p:sp>
        <p:nvSpPr>
          <p:cNvPr name="TextBox 38" id="38"/>
          <p:cNvSpPr txBox="true"/>
          <p:nvPr/>
        </p:nvSpPr>
        <p:spPr>
          <a:xfrm rot="0">
            <a:off x="14600538" y="892527"/>
            <a:ext cx="2245878" cy="3771900"/>
          </a:xfrm>
          <a:prstGeom prst="rect">
            <a:avLst/>
          </a:prstGeom>
        </p:spPr>
        <p:txBody>
          <a:bodyPr anchor="t" rtlCol="false" tIns="0" lIns="0" bIns="0" rIns="0">
            <a:spAutoFit/>
          </a:bodyPr>
          <a:lstStyle/>
          <a:p>
            <a:pPr algn="l" marL="297354" indent="-148677" lvl="1">
              <a:lnSpc>
                <a:spcPts val="1652"/>
              </a:lnSpc>
              <a:buFont typeface="Arial"/>
              <a:buChar char="•"/>
            </a:pPr>
            <a:r>
              <a:rPr lang="en-US" b="true" sz="1377">
                <a:solidFill>
                  <a:srgbClr val="828282"/>
                </a:solidFill>
                <a:latin typeface="Garet Bold"/>
                <a:ea typeface="Garet Bold"/>
                <a:cs typeface="Garet Bold"/>
                <a:sym typeface="Garet Bold"/>
              </a:rPr>
              <a:t>Moms: Looking for quick and easy solutions for drying clothes.</a:t>
            </a:r>
          </a:p>
          <a:p>
            <a:pPr algn="l" marL="297354" indent="-148677" lvl="1">
              <a:lnSpc>
                <a:spcPts val="1652"/>
              </a:lnSpc>
              <a:buFont typeface="Arial"/>
              <a:buChar char="•"/>
            </a:pPr>
            <a:r>
              <a:rPr lang="en-US" b="true" sz="1377">
                <a:solidFill>
                  <a:srgbClr val="828282"/>
                </a:solidFill>
                <a:latin typeface="Garet Bold"/>
                <a:ea typeface="Garet Bold"/>
                <a:cs typeface="Garet Bold"/>
                <a:sym typeface="Garet Bold"/>
              </a:rPr>
              <a:t>Students or Young Adults: Living in small apartments with limited space.</a:t>
            </a:r>
          </a:p>
          <a:p>
            <a:pPr algn="l" marL="297354" indent="-148677" lvl="1">
              <a:lnSpc>
                <a:spcPts val="1652"/>
              </a:lnSpc>
              <a:buFont typeface="Arial"/>
              <a:buChar char="•"/>
            </a:pPr>
            <a:r>
              <a:rPr lang="en-US" b="true" sz="1377">
                <a:solidFill>
                  <a:srgbClr val="828282"/>
                </a:solidFill>
                <a:latin typeface="Garet Bold"/>
                <a:ea typeface="Garet Bold"/>
                <a:cs typeface="Garet Bold"/>
                <a:sym typeface="Garet Bold"/>
              </a:rPr>
              <a:t>Travelers: Need portable and compact drying solutions.</a:t>
            </a:r>
          </a:p>
          <a:p>
            <a:pPr algn="l" marL="297354" indent="-148677" lvl="1">
              <a:lnSpc>
                <a:spcPts val="1652"/>
              </a:lnSpc>
              <a:buFont typeface="Arial"/>
              <a:buChar char="•"/>
            </a:pPr>
            <a:r>
              <a:rPr lang="en-US" b="true" sz="1377">
                <a:solidFill>
                  <a:srgbClr val="828282"/>
                </a:solidFill>
                <a:latin typeface="Garet Bold"/>
                <a:ea typeface="Garet Bold"/>
                <a:cs typeface="Garet Bold"/>
                <a:sym typeface="Garet Bold"/>
              </a:rPr>
              <a:t>Renters: Looking f</a:t>
            </a:r>
            <a:r>
              <a:rPr lang="en-US" b="true" sz="1377">
                <a:solidFill>
                  <a:srgbClr val="828282"/>
                </a:solidFill>
                <a:latin typeface="Garet Bold"/>
                <a:ea typeface="Garet Bold"/>
                <a:cs typeface="Garet Bold"/>
                <a:sym typeface="Garet Bold"/>
              </a:rPr>
              <a:t>or practical and affordable solutions for temporary living spaces</a:t>
            </a:r>
          </a:p>
          <a:p>
            <a:pPr algn="l">
              <a:lnSpc>
                <a:spcPts val="1652"/>
              </a:lnSpc>
            </a:pPr>
          </a:p>
        </p:txBody>
      </p:sp>
      <p:sp>
        <p:nvSpPr>
          <p:cNvPr name="TextBox 39" id="39"/>
          <p:cNvSpPr txBox="true"/>
          <p:nvPr/>
        </p:nvSpPr>
        <p:spPr>
          <a:xfrm rot="0">
            <a:off x="11110855" y="3757532"/>
            <a:ext cx="3059898" cy="838200"/>
          </a:xfrm>
          <a:prstGeom prst="rect">
            <a:avLst/>
          </a:prstGeom>
        </p:spPr>
        <p:txBody>
          <a:bodyPr anchor="t" rtlCol="false" tIns="0" lIns="0" bIns="0" rIns="0">
            <a:spAutoFit/>
          </a:bodyPr>
          <a:lstStyle/>
          <a:p>
            <a:pPr algn="l" marL="297354" indent="-148677" lvl="1">
              <a:lnSpc>
                <a:spcPts val="1652"/>
              </a:lnSpc>
              <a:buFont typeface="Arial"/>
              <a:buChar char="•"/>
            </a:pPr>
            <a:r>
              <a:rPr lang="en-US" b="true" sz="1377">
                <a:solidFill>
                  <a:srgbClr val="828282"/>
                </a:solidFill>
                <a:latin typeface="Garet Bold"/>
                <a:ea typeface="Garet Bold"/>
                <a:cs typeface="Garet Bold"/>
                <a:sym typeface="Garet Bold"/>
              </a:rPr>
              <a:t>Social Media: Faceb</a:t>
            </a:r>
            <a:r>
              <a:rPr lang="en-US" b="true" sz="1377">
                <a:solidFill>
                  <a:srgbClr val="828282"/>
                </a:solidFill>
                <a:latin typeface="Garet Bold"/>
                <a:ea typeface="Garet Bold"/>
                <a:cs typeface="Garet Bold"/>
                <a:sym typeface="Garet Bold"/>
              </a:rPr>
              <a:t>ook, Instagram, or TikTok for reaching a wide audience.</a:t>
            </a:r>
          </a:p>
          <a:p>
            <a:pPr algn="l">
              <a:lnSpc>
                <a:spcPts val="1652"/>
              </a:lnSpc>
            </a:pPr>
          </a:p>
        </p:txBody>
      </p:sp>
      <p:sp>
        <p:nvSpPr>
          <p:cNvPr name="TextBox 40" id="40"/>
          <p:cNvSpPr txBox="true"/>
          <p:nvPr/>
        </p:nvSpPr>
        <p:spPr>
          <a:xfrm rot="0">
            <a:off x="4032647" y="3758744"/>
            <a:ext cx="2795572" cy="2238375"/>
          </a:xfrm>
          <a:prstGeom prst="rect">
            <a:avLst/>
          </a:prstGeom>
        </p:spPr>
        <p:txBody>
          <a:bodyPr anchor="t" rtlCol="false" tIns="0" lIns="0" bIns="0" rIns="0">
            <a:spAutoFit/>
          </a:bodyPr>
          <a:lstStyle/>
          <a:p>
            <a:pPr algn="l" marL="275765" indent="-137882" lvl="1">
              <a:lnSpc>
                <a:spcPts val="1532"/>
              </a:lnSpc>
              <a:buFont typeface="Arial"/>
              <a:buChar char="•"/>
            </a:pPr>
            <a:r>
              <a:rPr lang="en-US" b="true" sz="1277" u="sng">
                <a:solidFill>
                  <a:srgbClr val="828282"/>
                </a:solidFill>
                <a:latin typeface="Garet Bold"/>
                <a:ea typeface="Garet Bold"/>
                <a:cs typeface="Garet Bold"/>
                <a:sym typeface="Garet Bold"/>
              </a:rPr>
              <a:t>Manufacturer or Supplier</a:t>
            </a:r>
            <a:r>
              <a:rPr lang="en-US" b="true" sz="1277">
                <a:solidFill>
                  <a:srgbClr val="828282"/>
                </a:solidFill>
                <a:latin typeface="Garet Bold"/>
                <a:ea typeface="Garet Bold"/>
                <a:cs typeface="Garet Bold"/>
                <a:sym typeface="Garet Bold"/>
              </a:rPr>
              <a:t>: Responsible</a:t>
            </a:r>
            <a:r>
              <a:rPr lang="en-US" b="true" sz="1277">
                <a:solidFill>
                  <a:srgbClr val="828282"/>
                </a:solidFill>
                <a:latin typeface="Garet Bold"/>
                <a:ea typeface="Garet Bold"/>
                <a:cs typeface="Garet Bold"/>
                <a:sym typeface="Garet Bold"/>
              </a:rPr>
              <a:t> for producing the product.</a:t>
            </a:r>
          </a:p>
          <a:p>
            <a:pPr algn="l" marL="275765" indent="-137882" lvl="1">
              <a:lnSpc>
                <a:spcPts val="1532"/>
              </a:lnSpc>
              <a:buFont typeface="Arial"/>
              <a:buChar char="•"/>
            </a:pPr>
            <a:r>
              <a:rPr lang="en-US" b="true" sz="1277" u="sng">
                <a:solidFill>
                  <a:srgbClr val="828282"/>
                </a:solidFill>
                <a:latin typeface="Garet Bold"/>
                <a:ea typeface="Garet Bold"/>
                <a:cs typeface="Garet Bold"/>
                <a:sym typeface="Garet Bold"/>
              </a:rPr>
              <a:t>Marketing Team</a:t>
            </a:r>
            <a:r>
              <a:rPr lang="en-US" b="true" sz="1277">
                <a:solidFill>
                  <a:srgbClr val="828282"/>
                </a:solidFill>
                <a:latin typeface="Garet Bold"/>
                <a:ea typeface="Garet Bold"/>
                <a:cs typeface="Garet Bold"/>
                <a:sym typeface="Garet Bold"/>
              </a:rPr>
              <a:t>: To manage ad campaigns and customer relationships.</a:t>
            </a:r>
          </a:p>
          <a:p>
            <a:pPr algn="l" marL="275765" indent="-137882" lvl="1">
              <a:lnSpc>
                <a:spcPts val="1532"/>
              </a:lnSpc>
              <a:buFont typeface="Arial"/>
              <a:buChar char="•"/>
            </a:pPr>
            <a:r>
              <a:rPr lang="en-US" b="true" sz="1277" u="sng">
                <a:solidFill>
                  <a:srgbClr val="828282"/>
                </a:solidFill>
                <a:latin typeface="Garet Bold"/>
                <a:ea typeface="Garet Bold"/>
                <a:cs typeface="Garet Bold"/>
                <a:sym typeface="Garet Bold"/>
              </a:rPr>
              <a:t>Website</a:t>
            </a:r>
            <a:r>
              <a:rPr lang="en-US" b="true" sz="1277">
                <a:solidFill>
                  <a:srgbClr val="828282"/>
                </a:solidFill>
                <a:latin typeface="Garet Bold"/>
                <a:ea typeface="Garet Bold"/>
                <a:cs typeface="Garet Bold"/>
                <a:sym typeface="Garet Bold"/>
              </a:rPr>
              <a:t>: To sell the product online.</a:t>
            </a:r>
          </a:p>
          <a:p>
            <a:pPr algn="l" marL="275765" indent="-137882" lvl="1">
              <a:lnSpc>
                <a:spcPts val="1532"/>
              </a:lnSpc>
              <a:buFont typeface="Arial"/>
              <a:buChar char="•"/>
            </a:pPr>
            <a:r>
              <a:rPr lang="en-US" b="true" sz="1277" u="sng">
                <a:solidFill>
                  <a:srgbClr val="828282"/>
                </a:solidFill>
                <a:latin typeface="Garet Bold"/>
                <a:ea typeface="Garet Bold"/>
                <a:cs typeface="Garet Bold"/>
                <a:sym typeface="Garet Bold"/>
              </a:rPr>
              <a:t>Warehouses</a:t>
            </a:r>
            <a:r>
              <a:rPr lang="en-US" b="true" sz="1277">
                <a:solidFill>
                  <a:srgbClr val="828282"/>
                </a:solidFill>
                <a:latin typeface="Garet Bold"/>
                <a:ea typeface="Garet Bold"/>
                <a:cs typeface="Garet Bold"/>
                <a:sym typeface="Garet Bold"/>
              </a:rPr>
              <a:t>: For storing products before distribution</a:t>
            </a:r>
          </a:p>
          <a:p>
            <a:pPr algn="l">
              <a:lnSpc>
                <a:spcPts val="1292"/>
              </a:lnSpc>
            </a:pPr>
          </a:p>
          <a:p>
            <a:pPr algn="l">
              <a:lnSpc>
                <a:spcPts val="1292"/>
              </a:lnSpc>
            </a:pPr>
          </a:p>
        </p:txBody>
      </p:sp>
      <p:sp>
        <p:nvSpPr>
          <p:cNvPr name="TextBox 41" id="41"/>
          <p:cNvSpPr txBox="true"/>
          <p:nvPr/>
        </p:nvSpPr>
        <p:spPr>
          <a:xfrm rot="0">
            <a:off x="11042555" y="1206703"/>
            <a:ext cx="3035713" cy="2076450"/>
          </a:xfrm>
          <a:prstGeom prst="rect">
            <a:avLst/>
          </a:prstGeom>
        </p:spPr>
        <p:txBody>
          <a:bodyPr anchor="t" rtlCol="false" tIns="0" lIns="0" bIns="0" rIns="0">
            <a:spAutoFit/>
          </a:bodyPr>
          <a:lstStyle/>
          <a:p>
            <a:pPr algn="l" marL="275765" indent="-137882" lvl="1">
              <a:lnSpc>
                <a:spcPts val="1532"/>
              </a:lnSpc>
              <a:buFont typeface="Arial"/>
              <a:buChar char="•"/>
            </a:pPr>
            <a:r>
              <a:rPr lang="en-US" b="true" sz="1277" u="sng">
                <a:solidFill>
                  <a:srgbClr val="828282"/>
                </a:solidFill>
                <a:latin typeface="Garet Bold"/>
                <a:ea typeface="Garet Bold"/>
                <a:cs typeface="Garet Bold"/>
                <a:sym typeface="Garet Bold"/>
              </a:rPr>
              <a:t>Customer Support</a:t>
            </a:r>
            <a:r>
              <a:rPr lang="en-US" b="true" sz="1277">
                <a:solidFill>
                  <a:srgbClr val="828282"/>
                </a:solidFill>
                <a:latin typeface="Garet Bold"/>
                <a:ea typeface="Garet Bold"/>
                <a:cs typeface="Garet Bold"/>
                <a:sym typeface="Garet Bold"/>
              </a:rPr>
              <a:t>: Provide technical support for installation or usage issues.</a:t>
            </a:r>
          </a:p>
          <a:p>
            <a:pPr algn="l" marL="275765" indent="-137882" lvl="1">
              <a:lnSpc>
                <a:spcPts val="1532"/>
              </a:lnSpc>
              <a:buFont typeface="Arial"/>
              <a:buChar char="•"/>
            </a:pPr>
            <a:r>
              <a:rPr lang="en-US" b="true" sz="1277" u="sng">
                <a:solidFill>
                  <a:srgbClr val="828282"/>
                </a:solidFill>
                <a:latin typeface="Garet Bold"/>
                <a:ea typeface="Garet Bold"/>
                <a:cs typeface="Garet Bold"/>
                <a:sym typeface="Garet Bold"/>
              </a:rPr>
              <a:t>Warranty</a:t>
            </a:r>
            <a:r>
              <a:rPr lang="en-US" b="true" sz="1277">
                <a:solidFill>
                  <a:srgbClr val="828282"/>
                </a:solidFill>
                <a:latin typeface="Garet Bold"/>
                <a:ea typeface="Garet Bold"/>
                <a:cs typeface="Garet Bold"/>
                <a:sym typeface="Garet Bold"/>
              </a:rPr>
              <a:t>: Offer a product warranty to build trust.</a:t>
            </a:r>
          </a:p>
          <a:p>
            <a:pPr algn="l" marL="275765" indent="-137882" lvl="1">
              <a:lnSpc>
                <a:spcPts val="1532"/>
              </a:lnSpc>
              <a:buFont typeface="Arial"/>
              <a:buChar char="•"/>
            </a:pPr>
            <a:r>
              <a:rPr lang="en-US" b="true" sz="1277" u="sng">
                <a:solidFill>
                  <a:srgbClr val="828282"/>
                </a:solidFill>
                <a:latin typeface="Garet Bold"/>
                <a:ea typeface="Garet Bold"/>
                <a:cs typeface="Garet Bold"/>
                <a:sym typeface="Garet Bold"/>
              </a:rPr>
              <a:t>Social Media Interact</a:t>
            </a:r>
            <a:r>
              <a:rPr lang="en-US" b="true" sz="1277" u="sng">
                <a:solidFill>
                  <a:srgbClr val="828282"/>
                </a:solidFill>
                <a:latin typeface="Garet Bold"/>
                <a:ea typeface="Garet Bold"/>
                <a:cs typeface="Garet Bold"/>
                <a:sym typeface="Garet Bold"/>
              </a:rPr>
              <a:t>ion</a:t>
            </a:r>
            <a:r>
              <a:rPr lang="en-US" b="true" sz="1277">
                <a:solidFill>
                  <a:srgbClr val="828282"/>
                </a:solidFill>
                <a:latin typeface="Garet Bold"/>
                <a:ea typeface="Garet Bold"/>
                <a:cs typeface="Garet Bold"/>
                <a:sym typeface="Garet Bold"/>
              </a:rPr>
              <a:t>: Respond quickly to customer inquiries.</a:t>
            </a:r>
          </a:p>
          <a:p>
            <a:pPr algn="l" marL="275765" indent="-137882" lvl="1">
              <a:lnSpc>
                <a:spcPts val="1532"/>
              </a:lnSpc>
              <a:buFont typeface="Arial"/>
              <a:buChar char="•"/>
            </a:pPr>
            <a:r>
              <a:rPr lang="en-US" b="true" sz="1277" u="sng">
                <a:solidFill>
                  <a:srgbClr val="828282"/>
                </a:solidFill>
                <a:latin typeface="Garet Bold"/>
                <a:ea typeface="Garet Bold"/>
                <a:cs typeface="Garet Bold"/>
                <a:sym typeface="Garet Bold"/>
              </a:rPr>
              <a:t>L</a:t>
            </a:r>
            <a:r>
              <a:rPr lang="en-US" b="true" sz="1277" u="sng">
                <a:solidFill>
                  <a:srgbClr val="828282"/>
                </a:solidFill>
                <a:latin typeface="Garet Bold"/>
                <a:ea typeface="Garet Bold"/>
                <a:cs typeface="Garet Bold"/>
                <a:sym typeface="Garet Bold"/>
              </a:rPr>
              <a:t>oyalty Programs</a:t>
            </a:r>
            <a:r>
              <a:rPr lang="en-US" b="true" sz="1277">
                <a:solidFill>
                  <a:srgbClr val="828282"/>
                </a:solidFill>
                <a:latin typeface="Garet Bold"/>
                <a:ea typeface="Garet Bold"/>
                <a:cs typeface="Garet Bold"/>
                <a:sym typeface="Garet Bold"/>
              </a:rPr>
              <a:t>: Discounts or offers for returning customers</a:t>
            </a:r>
          </a:p>
          <a:p>
            <a:pPr algn="l">
              <a:lnSpc>
                <a:spcPts val="1292"/>
              </a:lnSpc>
            </a:pPr>
          </a:p>
        </p:txBody>
      </p:sp>
      <p:sp>
        <p:nvSpPr>
          <p:cNvPr name="TextBox 42" id="42"/>
          <p:cNvSpPr txBox="true"/>
          <p:nvPr/>
        </p:nvSpPr>
        <p:spPr>
          <a:xfrm rot="0">
            <a:off x="4071642" y="816178"/>
            <a:ext cx="2756578" cy="2466975"/>
          </a:xfrm>
          <a:prstGeom prst="rect">
            <a:avLst/>
          </a:prstGeom>
        </p:spPr>
        <p:txBody>
          <a:bodyPr anchor="t" rtlCol="false" tIns="0" lIns="0" bIns="0" rIns="0">
            <a:spAutoFit/>
          </a:bodyPr>
          <a:lstStyle/>
          <a:p>
            <a:pPr algn="l" marL="254177" indent="-127088" lvl="1">
              <a:lnSpc>
                <a:spcPts val="1412"/>
              </a:lnSpc>
              <a:buFont typeface="Arial"/>
              <a:buChar char="•"/>
            </a:pPr>
            <a:r>
              <a:rPr lang="en-US" b="true" sz="1177" u="sng">
                <a:solidFill>
                  <a:srgbClr val="828282"/>
                </a:solidFill>
                <a:latin typeface="Garet Bold"/>
                <a:ea typeface="Garet Bold"/>
                <a:cs typeface="Garet Bold"/>
                <a:sym typeface="Garet Bold"/>
              </a:rPr>
              <a:t>Manufacturing</a:t>
            </a:r>
            <a:r>
              <a:rPr lang="en-US" b="true" sz="1177">
                <a:solidFill>
                  <a:srgbClr val="828282"/>
                </a:solidFill>
                <a:latin typeface="Garet Bold"/>
                <a:ea typeface="Garet Bold"/>
                <a:cs typeface="Garet Bold"/>
                <a:sym typeface="Garet Bold"/>
              </a:rPr>
              <a:t>: Ensuring the quality and design of the product.</a:t>
            </a:r>
          </a:p>
          <a:p>
            <a:pPr algn="l" marL="275766" indent="-137883" lvl="1">
              <a:lnSpc>
                <a:spcPts val="1532"/>
              </a:lnSpc>
              <a:buFont typeface="Arial"/>
              <a:buChar char="•"/>
            </a:pPr>
            <a:r>
              <a:rPr lang="en-US" b="true" sz="1277" u="sng">
                <a:solidFill>
                  <a:srgbClr val="828282"/>
                </a:solidFill>
                <a:latin typeface="Garet Bold"/>
                <a:ea typeface="Garet Bold"/>
                <a:cs typeface="Garet Bold"/>
                <a:sym typeface="Garet Bold"/>
              </a:rPr>
              <a:t>Marketing</a:t>
            </a:r>
            <a:r>
              <a:rPr lang="en-US" b="true" sz="1277">
                <a:solidFill>
                  <a:srgbClr val="828282"/>
                </a:solidFill>
                <a:latin typeface="Garet Bold"/>
                <a:ea typeface="Garet Bold"/>
                <a:cs typeface="Garet Bold"/>
                <a:sym typeface="Garet Bold"/>
              </a:rPr>
              <a:t>: Runn</a:t>
            </a:r>
            <a:r>
              <a:rPr lang="en-US" b="true" sz="1277">
                <a:solidFill>
                  <a:srgbClr val="828282"/>
                </a:solidFill>
                <a:latin typeface="Garet Bold"/>
                <a:ea typeface="Garet Bold"/>
                <a:cs typeface="Garet Bold"/>
                <a:sym typeface="Garet Bold"/>
              </a:rPr>
              <a:t>ing ad campaigns and raising awareness about the product.</a:t>
            </a:r>
          </a:p>
          <a:p>
            <a:pPr algn="l" marL="254177" indent="-127088" lvl="1">
              <a:lnSpc>
                <a:spcPts val="1412"/>
              </a:lnSpc>
              <a:buFont typeface="Arial"/>
              <a:buChar char="•"/>
            </a:pPr>
            <a:r>
              <a:rPr lang="en-US" b="true" sz="1177" u="sng">
                <a:solidFill>
                  <a:srgbClr val="828282"/>
                </a:solidFill>
                <a:latin typeface="Garet Bold"/>
                <a:ea typeface="Garet Bold"/>
                <a:cs typeface="Garet Bold"/>
                <a:sym typeface="Garet Bold"/>
              </a:rPr>
              <a:t>Distribution</a:t>
            </a:r>
            <a:r>
              <a:rPr lang="en-US" b="true" sz="1177">
                <a:solidFill>
                  <a:srgbClr val="828282"/>
                </a:solidFill>
                <a:latin typeface="Garet Bold"/>
                <a:ea typeface="Garet Bold"/>
                <a:cs typeface="Garet Bold"/>
                <a:sym typeface="Garet Bold"/>
              </a:rPr>
              <a:t>: Delivering the product to customers through various channels.</a:t>
            </a:r>
          </a:p>
          <a:p>
            <a:pPr algn="l" marL="254177" indent="-127088" lvl="1">
              <a:lnSpc>
                <a:spcPts val="1412"/>
              </a:lnSpc>
              <a:buFont typeface="Arial"/>
              <a:buChar char="•"/>
            </a:pPr>
            <a:r>
              <a:rPr lang="en-US" b="true" sz="1177" u="sng">
                <a:solidFill>
                  <a:srgbClr val="828282"/>
                </a:solidFill>
                <a:latin typeface="Garet Bold"/>
                <a:ea typeface="Garet Bold"/>
                <a:cs typeface="Garet Bold"/>
                <a:sym typeface="Garet Bold"/>
              </a:rPr>
              <a:t>Customer Service</a:t>
            </a:r>
            <a:r>
              <a:rPr lang="en-US" b="true" sz="1177">
                <a:solidFill>
                  <a:srgbClr val="828282"/>
                </a:solidFill>
                <a:latin typeface="Garet Bold"/>
                <a:ea typeface="Garet Bold"/>
                <a:cs typeface="Garet Bold"/>
                <a:sym typeface="Garet Bold"/>
              </a:rPr>
              <a:t>: Providing technical support and handling complaints or suggestions</a:t>
            </a:r>
          </a:p>
          <a:p>
            <a:pPr algn="l">
              <a:lnSpc>
                <a:spcPts val="1292"/>
              </a:lnSpc>
            </a:pPr>
          </a:p>
        </p:txBody>
      </p:sp>
      <p:sp>
        <p:nvSpPr>
          <p:cNvPr name="TextBox 43" id="43"/>
          <p:cNvSpPr txBox="true"/>
          <p:nvPr/>
        </p:nvSpPr>
        <p:spPr>
          <a:xfrm rot="0">
            <a:off x="530847" y="6793173"/>
            <a:ext cx="5176226" cy="1695450"/>
          </a:xfrm>
          <a:prstGeom prst="rect">
            <a:avLst/>
          </a:prstGeom>
        </p:spPr>
        <p:txBody>
          <a:bodyPr anchor="t" rtlCol="false" tIns="0" lIns="0" bIns="0" rIns="0">
            <a:spAutoFit/>
          </a:bodyPr>
          <a:lstStyle/>
          <a:p>
            <a:pPr algn="l" marL="318944" indent="-159472" lvl="1">
              <a:lnSpc>
                <a:spcPts val="1772"/>
              </a:lnSpc>
              <a:buFont typeface="Arial"/>
              <a:buChar char="•"/>
            </a:pPr>
            <a:r>
              <a:rPr lang="en-US" b="true" sz="1477">
                <a:solidFill>
                  <a:srgbClr val="828282"/>
                </a:solidFill>
                <a:latin typeface="Garet Bold"/>
                <a:ea typeface="Garet Bold"/>
                <a:cs typeface="Garet Bold"/>
                <a:sym typeface="Garet Bold"/>
              </a:rPr>
              <a:t>Manufacturing Costs: Raw materials and labor.</a:t>
            </a:r>
          </a:p>
          <a:p>
            <a:pPr algn="l" marL="318944" indent="-159472" lvl="1">
              <a:lnSpc>
                <a:spcPts val="1772"/>
              </a:lnSpc>
              <a:buFont typeface="Arial"/>
              <a:buChar char="•"/>
            </a:pPr>
            <a:r>
              <a:rPr lang="en-US" b="true" sz="1477">
                <a:solidFill>
                  <a:srgbClr val="828282"/>
                </a:solidFill>
                <a:latin typeface="Garet Bold"/>
                <a:ea typeface="Garet Bold"/>
                <a:cs typeface="Garet Bold"/>
                <a:sym typeface="Garet Bold"/>
              </a:rPr>
              <a:t>Marketing Costs: Soci</a:t>
            </a:r>
            <a:r>
              <a:rPr lang="en-US" b="true" sz="1477">
                <a:solidFill>
                  <a:srgbClr val="828282"/>
                </a:solidFill>
                <a:latin typeface="Garet Bold"/>
                <a:ea typeface="Garet Bold"/>
                <a:cs typeface="Garet Bold"/>
                <a:sym typeface="Garet Bold"/>
              </a:rPr>
              <a:t>al media ads .</a:t>
            </a:r>
          </a:p>
          <a:p>
            <a:pPr algn="l" marL="318944" indent="-159472" lvl="1">
              <a:lnSpc>
                <a:spcPts val="1772"/>
              </a:lnSpc>
              <a:buFont typeface="Arial"/>
              <a:buChar char="•"/>
            </a:pPr>
            <a:r>
              <a:rPr lang="en-US" b="true" sz="1477">
                <a:solidFill>
                  <a:srgbClr val="828282"/>
                </a:solidFill>
                <a:latin typeface="Garet Bold"/>
                <a:ea typeface="Garet Bold"/>
                <a:cs typeface="Garet Bold"/>
                <a:sym typeface="Garet Bold"/>
              </a:rPr>
              <a:t>Distribution Costs: Shipping and delivery expenses.</a:t>
            </a:r>
          </a:p>
          <a:p>
            <a:pPr algn="l" marL="318944" indent="-159472" lvl="1">
              <a:lnSpc>
                <a:spcPts val="1772"/>
              </a:lnSpc>
              <a:buFont typeface="Arial"/>
              <a:buChar char="•"/>
            </a:pPr>
            <a:r>
              <a:rPr lang="en-US" b="true" sz="1477">
                <a:solidFill>
                  <a:srgbClr val="828282"/>
                </a:solidFill>
                <a:latin typeface="Garet Bold"/>
                <a:ea typeface="Garet Bold"/>
                <a:cs typeface="Garet Bold"/>
                <a:sym typeface="Garet Bold"/>
              </a:rPr>
              <a:t>Customer Service Costs: Salaries for support staff.</a:t>
            </a:r>
          </a:p>
          <a:p>
            <a:pPr algn="l" marL="318944" indent="-159472" lvl="1">
              <a:lnSpc>
                <a:spcPts val="1772"/>
              </a:lnSpc>
              <a:buFont typeface="Arial"/>
              <a:buChar char="•"/>
            </a:pPr>
            <a:r>
              <a:rPr lang="en-US" b="true" sz="1477">
                <a:solidFill>
                  <a:srgbClr val="828282"/>
                </a:solidFill>
                <a:latin typeface="Garet Bold"/>
                <a:ea typeface="Garet Bold"/>
                <a:cs typeface="Garet Bold"/>
                <a:sym typeface="Garet Bold"/>
              </a:rPr>
              <a:t>Storage Costs: Warehousing or storage facilities</a:t>
            </a:r>
          </a:p>
          <a:p>
            <a:pPr algn="l">
              <a:lnSpc>
                <a:spcPts val="1292"/>
              </a:lnSpc>
            </a:pPr>
          </a:p>
        </p:txBody>
      </p:sp>
      <p:sp>
        <p:nvSpPr>
          <p:cNvPr name="TextBox 44" id="44"/>
          <p:cNvSpPr txBox="true"/>
          <p:nvPr/>
        </p:nvSpPr>
        <p:spPr>
          <a:xfrm rot="0">
            <a:off x="9334940" y="6922731"/>
            <a:ext cx="5261322" cy="1000125"/>
          </a:xfrm>
          <a:prstGeom prst="rect">
            <a:avLst/>
          </a:prstGeom>
        </p:spPr>
        <p:txBody>
          <a:bodyPr anchor="t" rtlCol="false" tIns="0" lIns="0" bIns="0" rIns="0">
            <a:spAutoFit/>
          </a:bodyPr>
          <a:lstStyle/>
          <a:p>
            <a:pPr algn="l" marL="297354" indent="-148677" lvl="1">
              <a:lnSpc>
                <a:spcPts val="1652"/>
              </a:lnSpc>
              <a:buFont typeface="Arial"/>
              <a:buChar char="•"/>
            </a:pPr>
            <a:r>
              <a:rPr lang="en-US" b="true" sz="1377" u="sng">
                <a:solidFill>
                  <a:srgbClr val="828282"/>
                </a:solidFill>
                <a:latin typeface="Garet Bold"/>
                <a:ea typeface="Garet Bold"/>
                <a:cs typeface="Garet Bold"/>
                <a:sym typeface="Garet Bold"/>
              </a:rPr>
              <a:t>Direct Sales</a:t>
            </a:r>
            <a:r>
              <a:rPr lang="en-US" b="true" sz="1377">
                <a:solidFill>
                  <a:srgbClr val="828282"/>
                </a:solidFill>
                <a:latin typeface="Garet Bold"/>
                <a:ea typeface="Garet Bold"/>
                <a:cs typeface="Garet Bold"/>
                <a:sym typeface="Garet Bold"/>
              </a:rPr>
              <a:t>: Selling the product through e-commerce or physical stores.</a:t>
            </a:r>
          </a:p>
          <a:p>
            <a:pPr algn="l" marL="297354" indent="-148677" lvl="1">
              <a:lnSpc>
                <a:spcPts val="1652"/>
              </a:lnSpc>
              <a:buFont typeface="Arial"/>
              <a:buChar char="•"/>
            </a:pPr>
            <a:r>
              <a:rPr lang="en-US" b="true" sz="1377" u="sng">
                <a:solidFill>
                  <a:srgbClr val="828282"/>
                </a:solidFill>
                <a:latin typeface="Garet Bold"/>
                <a:ea typeface="Garet Bold"/>
                <a:cs typeface="Garet Bold"/>
                <a:sym typeface="Garet Bold"/>
              </a:rPr>
              <a:t>Advertising</a:t>
            </a:r>
            <a:r>
              <a:rPr lang="en-US" b="true" sz="1377">
                <a:solidFill>
                  <a:srgbClr val="828282"/>
                </a:solidFill>
                <a:latin typeface="Garet Bold"/>
                <a:ea typeface="Garet Bold"/>
                <a:cs typeface="Garet Bold"/>
                <a:sym typeface="Garet Bold"/>
              </a:rPr>
              <a:t>: we have website .</a:t>
            </a:r>
          </a:p>
          <a:p>
            <a:pPr algn="l" marL="297354" indent="-148677" lvl="1">
              <a:lnSpc>
                <a:spcPts val="1652"/>
              </a:lnSpc>
              <a:buFont typeface="Arial"/>
              <a:buChar char="•"/>
            </a:pPr>
            <a:r>
              <a:rPr lang="en-US" b="true" sz="1377" u="sng">
                <a:solidFill>
                  <a:srgbClr val="828282"/>
                </a:solidFill>
                <a:latin typeface="Garet Bold"/>
                <a:ea typeface="Garet Bold"/>
                <a:cs typeface="Garet Bold"/>
                <a:sym typeface="Garet Bold"/>
              </a:rPr>
              <a:t>Wholesale</a:t>
            </a:r>
            <a:r>
              <a:rPr lang="en-US" b="true" sz="1377">
                <a:solidFill>
                  <a:srgbClr val="828282"/>
                </a:solidFill>
                <a:latin typeface="Garet Bold"/>
                <a:ea typeface="Garet Bold"/>
                <a:cs typeface="Garet Bold"/>
                <a:sym typeface="Garet Bold"/>
              </a:rPr>
              <a:t>: Selling to bulk buyers.</a:t>
            </a:r>
          </a:p>
          <a:p>
            <a:pPr algn="l">
              <a:lnSpc>
                <a:spcPts val="1292"/>
              </a:lnSpc>
            </a:pPr>
          </a:p>
        </p:txBody>
      </p:sp>
      <p:sp>
        <p:nvSpPr>
          <p:cNvPr name="TextBox 45" id="45"/>
          <p:cNvSpPr txBox="true"/>
          <p:nvPr/>
        </p:nvSpPr>
        <p:spPr>
          <a:xfrm rot="0">
            <a:off x="17356993" y="9392807"/>
            <a:ext cx="152400" cy="200025"/>
          </a:xfrm>
          <a:prstGeom prst="rect">
            <a:avLst/>
          </a:prstGeom>
        </p:spPr>
        <p:txBody>
          <a:bodyPr anchor="t" rtlCol="false" tIns="0" lIns="0" bIns="0" rIns="0" wrap="none">
            <a:spAutoFit/>
          </a:bodyPr>
          <a:lstStyle/>
          <a:p>
            <a:pPr algn="ctr">
              <a:lnSpc>
                <a:spcPts val="3499"/>
              </a:lnSpc>
              <a:spcBef>
                <a:spcPct val="0"/>
              </a:spcBef>
            </a:pPr>
            <a:r>
              <a:rPr lang="en-US" b="true" sz="2499">
                <a:solidFill>
                  <a:srgbClr val="202226"/>
                </a:solidFill>
                <a:latin typeface="Canva Sans Bold"/>
                <a:ea typeface="Canva Sans Bold"/>
                <a:cs typeface="Canva Sans Bold"/>
                <a:sym typeface="Canva Sans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sp>
        <p:nvSpPr>
          <p:cNvPr name="AutoShape 3" id="3"/>
          <p:cNvSpPr/>
          <p:nvPr/>
        </p:nvSpPr>
        <p:spPr>
          <a:xfrm>
            <a:off x="8620120" y="5059243"/>
            <a:ext cx="4441629" cy="0"/>
          </a:xfrm>
          <a:prstGeom prst="line">
            <a:avLst/>
          </a:prstGeom>
          <a:ln cap="flat" w="9525">
            <a:solidFill>
              <a:srgbClr val="FCFCFC">
                <a:alpha val="49804"/>
              </a:srgbClr>
            </a:solidFill>
            <a:prstDash val="solid"/>
            <a:headEnd type="none" len="sm" w="sm"/>
            <a:tailEnd type="none" len="sm" w="sm"/>
          </a:ln>
        </p:spPr>
      </p:sp>
      <p:grpSp>
        <p:nvGrpSpPr>
          <p:cNvPr name="Group 4" id="4"/>
          <p:cNvGrpSpPr/>
          <p:nvPr/>
        </p:nvGrpSpPr>
        <p:grpSpPr>
          <a:xfrm rot="0">
            <a:off x="16698692" y="8753280"/>
            <a:ext cx="2054120" cy="1533720"/>
            <a:chOff x="0" y="0"/>
            <a:chExt cx="541003" cy="403943"/>
          </a:xfrm>
        </p:grpSpPr>
        <p:sp>
          <p:nvSpPr>
            <p:cNvPr name="Freeform 5" id="5"/>
            <p:cNvSpPr/>
            <p:nvPr/>
          </p:nvSpPr>
          <p:spPr>
            <a:xfrm flipH="false" flipV="false" rot="0">
              <a:off x="0" y="0"/>
              <a:ext cx="541003" cy="403943"/>
            </a:xfrm>
            <a:custGeom>
              <a:avLst/>
              <a:gdLst/>
              <a:ahLst/>
              <a:cxnLst/>
              <a:rect r="r" b="b" t="t" l="l"/>
              <a:pathLst>
                <a:path h="403943" w="541003">
                  <a:moveTo>
                    <a:pt x="270501" y="0"/>
                  </a:moveTo>
                  <a:cubicBezTo>
                    <a:pt x="121108" y="0"/>
                    <a:pt x="0" y="90426"/>
                    <a:pt x="0" y="201971"/>
                  </a:cubicBezTo>
                  <a:cubicBezTo>
                    <a:pt x="0" y="313517"/>
                    <a:pt x="121108" y="403943"/>
                    <a:pt x="270501" y="403943"/>
                  </a:cubicBezTo>
                  <a:cubicBezTo>
                    <a:pt x="419895" y="403943"/>
                    <a:pt x="541003" y="313517"/>
                    <a:pt x="541003" y="201971"/>
                  </a:cubicBezTo>
                  <a:cubicBezTo>
                    <a:pt x="541003" y="90426"/>
                    <a:pt x="419895" y="0"/>
                    <a:pt x="270501" y="0"/>
                  </a:cubicBezTo>
                  <a:close/>
                </a:path>
              </a:pathLst>
            </a:custGeom>
            <a:solidFill>
              <a:srgbClr val="F9FF6D"/>
            </a:solidFill>
          </p:spPr>
        </p:sp>
        <p:sp>
          <p:nvSpPr>
            <p:cNvPr name="TextBox 6" id="6"/>
            <p:cNvSpPr txBox="true"/>
            <p:nvPr/>
          </p:nvSpPr>
          <p:spPr>
            <a:xfrm>
              <a:off x="50719" y="-230"/>
              <a:ext cx="439565" cy="366304"/>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6799263" y="8753280"/>
            <a:ext cx="1371351" cy="1373849"/>
          </a:xfrm>
          <a:custGeom>
            <a:avLst/>
            <a:gdLst/>
            <a:ahLst/>
            <a:cxnLst/>
            <a:rect r="r" b="b" t="t" l="l"/>
            <a:pathLst>
              <a:path h="1373849" w="1371351">
                <a:moveTo>
                  <a:pt x="0" y="0"/>
                </a:moveTo>
                <a:lnTo>
                  <a:pt x="1371351" y="0"/>
                </a:lnTo>
                <a:lnTo>
                  <a:pt x="1371351" y="1373849"/>
                </a:lnTo>
                <a:lnTo>
                  <a:pt x="0" y="13738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11746" y="1296338"/>
            <a:ext cx="1061528" cy="628889"/>
            <a:chOff x="0" y="0"/>
            <a:chExt cx="685979" cy="406400"/>
          </a:xfrm>
        </p:grpSpPr>
        <p:sp>
          <p:nvSpPr>
            <p:cNvPr name="Freeform 9" id="9"/>
            <p:cNvSpPr/>
            <p:nvPr/>
          </p:nvSpPr>
          <p:spPr>
            <a:xfrm flipH="false" flipV="false" rot="0">
              <a:off x="0" y="0"/>
              <a:ext cx="685979" cy="406400"/>
            </a:xfrm>
            <a:custGeom>
              <a:avLst/>
              <a:gdLst/>
              <a:ahLst/>
              <a:cxnLst/>
              <a:rect r="r" b="b" t="t" l="l"/>
              <a:pathLst>
                <a:path h="406400" w="685979">
                  <a:moveTo>
                    <a:pt x="482779" y="0"/>
                  </a:moveTo>
                  <a:lnTo>
                    <a:pt x="0" y="0"/>
                  </a:lnTo>
                  <a:lnTo>
                    <a:pt x="0" y="406400"/>
                  </a:lnTo>
                  <a:lnTo>
                    <a:pt x="482779" y="406400"/>
                  </a:lnTo>
                  <a:lnTo>
                    <a:pt x="685979" y="203200"/>
                  </a:lnTo>
                  <a:lnTo>
                    <a:pt x="482779" y="0"/>
                  </a:lnTo>
                  <a:close/>
                </a:path>
              </a:pathLst>
            </a:custGeom>
            <a:solidFill>
              <a:srgbClr val="737373"/>
            </a:solidFill>
          </p:spPr>
        </p:sp>
        <p:sp>
          <p:nvSpPr>
            <p:cNvPr name="TextBox 10" id="10"/>
            <p:cNvSpPr txBox="true"/>
            <p:nvPr/>
          </p:nvSpPr>
          <p:spPr>
            <a:xfrm>
              <a:off x="0" y="-38100"/>
              <a:ext cx="571679" cy="444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7049657"/>
            <a:ext cx="1061528" cy="628889"/>
            <a:chOff x="0" y="0"/>
            <a:chExt cx="685979" cy="406400"/>
          </a:xfrm>
        </p:grpSpPr>
        <p:sp>
          <p:nvSpPr>
            <p:cNvPr name="Freeform 12" id="12"/>
            <p:cNvSpPr/>
            <p:nvPr/>
          </p:nvSpPr>
          <p:spPr>
            <a:xfrm flipH="false" flipV="false" rot="0">
              <a:off x="0" y="0"/>
              <a:ext cx="685979" cy="406400"/>
            </a:xfrm>
            <a:custGeom>
              <a:avLst/>
              <a:gdLst/>
              <a:ahLst/>
              <a:cxnLst/>
              <a:rect r="r" b="b" t="t" l="l"/>
              <a:pathLst>
                <a:path h="406400" w="685979">
                  <a:moveTo>
                    <a:pt x="482779" y="0"/>
                  </a:moveTo>
                  <a:lnTo>
                    <a:pt x="0" y="0"/>
                  </a:lnTo>
                  <a:lnTo>
                    <a:pt x="0" y="406400"/>
                  </a:lnTo>
                  <a:lnTo>
                    <a:pt x="482779" y="406400"/>
                  </a:lnTo>
                  <a:lnTo>
                    <a:pt x="685979" y="203200"/>
                  </a:lnTo>
                  <a:lnTo>
                    <a:pt x="482779" y="0"/>
                  </a:lnTo>
                  <a:close/>
                </a:path>
              </a:pathLst>
            </a:custGeom>
            <a:solidFill>
              <a:srgbClr val="737373"/>
            </a:solidFill>
          </p:spPr>
        </p:sp>
        <p:sp>
          <p:nvSpPr>
            <p:cNvPr name="TextBox 13" id="13"/>
            <p:cNvSpPr txBox="true"/>
            <p:nvPr/>
          </p:nvSpPr>
          <p:spPr>
            <a:xfrm>
              <a:off x="0" y="-38100"/>
              <a:ext cx="571679" cy="444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4378086"/>
            <a:ext cx="1061528" cy="628889"/>
            <a:chOff x="0" y="0"/>
            <a:chExt cx="685979" cy="406400"/>
          </a:xfrm>
        </p:grpSpPr>
        <p:sp>
          <p:nvSpPr>
            <p:cNvPr name="Freeform 15" id="15"/>
            <p:cNvSpPr/>
            <p:nvPr/>
          </p:nvSpPr>
          <p:spPr>
            <a:xfrm flipH="false" flipV="false" rot="0">
              <a:off x="0" y="0"/>
              <a:ext cx="685979" cy="406400"/>
            </a:xfrm>
            <a:custGeom>
              <a:avLst/>
              <a:gdLst/>
              <a:ahLst/>
              <a:cxnLst/>
              <a:rect r="r" b="b" t="t" l="l"/>
              <a:pathLst>
                <a:path h="406400" w="685979">
                  <a:moveTo>
                    <a:pt x="482779" y="0"/>
                  </a:moveTo>
                  <a:lnTo>
                    <a:pt x="0" y="0"/>
                  </a:lnTo>
                  <a:lnTo>
                    <a:pt x="0" y="406400"/>
                  </a:lnTo>
                  <a:lnTo>
                    <a:pt x="482779" y="406400"/>
                  </a:lnTo>
                  <a:lnTo>
                    <a:pt x="685979" y="203200"/>
                  </a:lnTo>
                  <a:lnTo>
                    <a:pt x="482779" y="0"/>
                  </a:lnTo>
                  <a:close/>
                </a:path>
              </a:pathLst>
            </a:custGeom>
            <a:solidFill>
              <a:srgbClr val="737373"/>
            </a:solidFill>
          </p:spPr>
        </p:sp>
        <p:sp>
          <p:nvSpPr>
            <p:cNvPr name="TextBox 16" id="16"/>
            <p:cNvSpPr txBox="true"/>
            <p:nvPr/>
          </p:nvSpPr>
          <p:spPr>
            <a:xfrm>
              <a:off x="0" y="-38100"/>
              <a:ext cx="571679" cy="444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56320" y="84462"/>
            <a:ext cx="7912605" cy="944238"/>
          </a:xfrm>
          <a:prstGeom prst="rect">
            <a:avLst/>
          </a:prstGeom>
        </p:spPr>
        <p:txBody>
          <a:bodyPr anchor="t" rtlCol="false" tIns="0" lIns="0" bIns="0" rIns="0">
            <a:spAutoFit/>
          </a:bodyPr>
          <a:lstStyle/>
          <a:p>
            <a:pPr algn="l">
              <a:lnSpc>
                <a:spcPts val="7670"/>
              </a:lnSpc>
            </a:pPr>
            <a:r>
              <a:rPr lang="en-US" sz="5900">
                <a:solidFill>
                  <a:srgbClr val="202226"/>
                </a:solidFill>
                <a:latin typeface="Literata"/>
                <a:ea typeface="Literata"/>
                <a:cs typeface="Literata"/>
                <a:sym typeface="Literata"/>
              </a:rPr>
              <a:t>BRIEF: MAGIC RACK</a:t>
            </a:r>
          </a:p>
        </p:txBody>
      </p:sp>
      <p:sp>
        <p:nvSpPr>
          <p:cNvPr name="TextBox 18" id="18"/>
          <p:cNvSpPr txBox="true"/>
          <p:nvPr/>
        </p:nvSpPr>
        <p:spPr>
          <a:xfrm rot="0">
            <a:off x="1301114" y="2069884"/>
            <a:ext cx="15353575" cy="1746250"/>
          </a:xfrm>
          <a:prstGeom prst="rect">
            <a:avLst/>
          </a:prstGeom>
        </p:spPr>
        <p:txBody>
          <a:bodyPr anchor="t" rtlCol="false" tIns="0" lIns="0" bIns="0" rIns="0">
            <a:spAutoFit/>
          </a:bodyPr>
          <a:lstStyle/>
          <a:p>
            <a:pPr algn="just">
              <a:lnSpc>
                <a:spcPts val="3500"/>
              </a:lnSpc>
            </a:pPr>
            <a:r>
              <a:rPr lang="en-US" sz="2500">
                <a:solidFill>
                  <a:srgbClr val="424141"/>
                </a:solidFill>
                <a:latin typeface="Open Sans Bold"/>
                <a:ea typeface="Open Sans Bold"/>
                <a:cs typeface="Open Sans Bold"/>
                <a:sym typeface="Open Sans Bold"/>
              </a:rPr>
              <a:t>The Magic Clothes Dryer is a locally manufactured product by NATIONAL STEEL Factory, designed to provide a practical and innovative solution for drying clothes easily in small spaces. Thanks to its smart and durable design, the dryer combines high quality with affordability, making it an ideal choice for Egyptian families.</a:t>
            </a:r>
          </a:p>
        </p:txBody>
      </p:sp>
      <p:sp>
        <p:nvSpPr>
          <p:cNvPr name="TextBox 19" id="19"/>
          <p:cNvSpPr txBox="true"/>
          <p:nvPr/>
        </p:nvSpPr>
        <p:spPr>
          <a:xfrm rot="0">
            <a:off x="8741412" y="4079121"/>
            <a:ext cx="2140721" cy="613410"/>
          </a:xfrm>
          <a:prstGeom prst="rect">
            <a:avLst/>
          </a:prstGeom>
        </p:spPr>
        <p:txBody>
          <a:bodyPr anchor="t" rtlCol="false" tIns="0" lIns="0" bIns="0" rIns="0">
            <a:spAutoFit/>
          </a:bodyPr>
          <a:lstStyle/>
          <a:p>
            <a:pPr algn="l">
              <a:lnSpc>
                <a:spcPts val="5040"/>
              </a:lnSpc>
            </a:pPr>
            <a:r>
              <a:rPr lang="en-US" sz="3600" i="true" b="true">
                <a:solidFill>
                  <a:srgbClr val="FCFCFC"/>
                </a:solidFill>
                <a:latin typeface="Open Sauce Bold Italics"/>
                <a:ea typeface="Open Sauce Bold Italics"/>
                <a:cs typeface="Open Sauce Bold Italics"/>
                <a:sym typeface="Open Sauce Bold Italics"/>
              </a:rPr>
              <a:t>Goals :</a:t>
            </a:r>
          </a:p>
        </p:txBody>
      </p:sp>
      <p:sp>
        <p:nvSpPr>
          <p:cNvPr name="TextBox 20" id="20"/>
          <p:cNvSpPr txBox="true"/>
          <p:nvPr/>
        </p:nvSpPr>
        <p:spPr>
          <a:xfrm rot="0">
            <a:off x="1173274" y="5461643"/>
            <a:ext cx="15625989" cy="968374"/>
          </a:xfrm>
          <a:prstGeom prst="rect">
            <a:avLst/>
          </a:prstGeom>
        </p:spPr>
        <p:txBody>
          <a:bodyPr anchor="t" rtlCol="false" tIns="0" lIns="0" bIns="0" rIns="0">
            <a:spAutoFit/>
          </a:bodyPr>
          <a:lstStyle/>
          <a:p>
            <a:pPr algn="just">
              <a:lnSpc>
                <a:spcPts val="3925"/>
              </a:lnSpc>
            </a:pPr>
            <a:r>
              <a:rPr lang="en-US" sz="2500">
                <a:solidFill>
                  <a:srgbClr val="202226"/>
                </a:solidFill>
                <a:latin typeface="Open Sans Bold"/>
                <a:ea typeface="Open Sans Bold"/>
                <a:cs typeface="Open Sans Bold"/>
                <a:sym typeface="Open Sans Bold"/>
              </a:rPr>
              <a:t>The Magic Clothes Dryer (MAGIC RACK ) - An Innovative Egyptian Product to Simplify Your Daily Life </a:t>
            </a:r>
          </a:p>
          <a:p>
            <a:pPr algn="just">
              <a:lnSpc>
                <a:spcPts val="3925"/>
              </a:lnSpc>
            </a:pPr>
            <a:r>
              <a:rPr lang="en-US" sz="2500">
                <a:solidFill>
                  <a:srgbClr val="202226"/>
                </a:solidFill>
                <a:latin typeface="Open Sans Bold"/>
                <a:ea typeface="Open Sans Bold"/>
                <a:cs typeface="Open Sans Bold"/>
                <a:sym typeface="Open Sans Bold"/>
              </a:rPr>
              <a:t>building a positive image of Egyptian-made products in the home goods sector .</a:t>
            </a:r>
          </a:p>
        </p:txBody>
      </p:sp>
      <p:sp>
        <p:nvSpPr>
          <p:cNvPr name="TextBox 21" id="21"/>
          <p:cNvSpPr txBox="true"/>
          <p:nvPr/>
        </p:nvSpPr>
        <p:spPr>
          <a:xfrm rot="0">
            <a:off x="1328285" y="1194861"/>
            <a:ext cx="8483487" cy="732147"/>
          </a:xfrm>
          <a:prstGeom prst="rect">
            <a:avLst/>
          </a:prstGeom>
        </p:spPr>
        <p:txBody>
          <a:bodyPr anchor="t" rtlCol="false" tIns="0" lIns="0" bIns="0" rIns="0">
            <a:spAutoFit/>
          </a:bodyPr>
          <a:lstStyle/>
          <a:p>
            <a:pPr algn="l">
              <a:lnSpc>
                <a:spcPts val="5980"/>
              </a:lnSpc>
            </a:pPr>
            <a:r>
              <a:rPr lang="en-US" sz="4600">
                <a:solidFill>
                  <a:srgbClr val="202226"/>
                </a:solidFill>
                <a:latin typeface="Open Sans Extra Bold"/>
                <a:ea typeface="Open Sans Extra Bold"/>
                <a:cs typeface="Open Sans Extra Bold"/>
                <a:sym typeface="Open Sans Extra Bold"/>
              </a:rPr>
              <a:t>Project Overview:</a:t>
            </a:r>
          </a:p>
        </p:txBody>
      </p:sp>
      <p:sp>
        <p:nvSpPr>
          <p:cNvPr name="TextBox 22" id="22"/>
          <p:cNvSpPr txBox="true"/>
          <p:nvPr/>
        </p:nvSpPr>
        <p:spPr>
          <a:xfrm rot="0">
            <a:off x="17626990" y="345443"/>
            <a:ext cx="152400" cy="200025"/>
          </a:xfrm>
          <a:prstGeom prst="rect">
            <a:avLst/>
          </a:prstGeom>
        </p:spPr>
        <p:txBody>
          <a:bodyPr anchor="t" rtlCol="false" tIns="0" lIns="0" bIns="0" rIns="0" wrap="none">
            <a:spAutoFit/>
          </a:bodyPr>
          <a:lstStyle/>
          <a:p>
            <a:pPr algn="ctr">
              <a:lnSpc>
                <a:spcPts val="3499"/>
              </a:lnSpc>
              <a:spcBef>
                <a:spcPct val="0"/>
              </a:spcBef>
            </a:pPr>
            <a:r>
              <a:rPr lang="en-US" b="true" sz="2499">
                <a:solidFill>
                  <a:srgbClr val="202226"/>
                </a:solidFill>
                <a:latin typeface="Canva Sans Bold"/>
                <a:ea typeface="Canva Sans Bold"/>
                <a:cs typeface="Canva Sans Bold"/>
                <a:sym typeface="Canva Sans Bold"/>
              </a:rPr>
              <a:t>4</a:t>
            </a:r>
          </a:p>
        </p:txBody>
      </p:sp>
      <p:sp>
        <p:nvSpPr>
          <p:cNvPr name="TextBox 23" id="23"/>
          <p:cNvSpPr txBox="true"/>
          <p:nvPr/>
        </p:nvSpPr>
        <p:spPr>
          <a:xfrm rot="0">
            <a:off x="1328285" y="4245774"/>
            <a:ext cx="5768676" cy="732147"/>
          </a:xfrm>
          <a:prstGeom prst="rect">
            <a:avLst/>
          </a:prstGeom>
        </p:spPr>
        <p:txBody>
          <a:bodyPr anchor="t" rtlCol="false" tIns="0" lIns="0" bIns="0" rIns="0">
            <a:spAutoFit/>
          </a:bodyPr>
          <a:lstStyle/>
          <a:p>
            <a:pPr algn="l">
              <a:lnSpc>
                <a:spcPts val="5980"/>
              </a:lnSpc>
            </a:pPr>
            <a:r>
              <a:rPr lang="en-US" sz="4600">
                <a:solidFill>
                  <a:srgbClr val="202226"/>
                </a:solidFill>
                <a:latin typeface="Open Sans Extra Bold"/>
                <a:ea typeface="Open Sans Extra Bold"/>
                <a:cs typeface="Open Sans Extra Bold"/>
                <a:sym typeface="Open Sans Extra Bold"/>
              </a:rPr>
              <a:t>vision:</a:t>
            </a:r>
          </a:p>
        </p:txBody>
      </p:sp>
      <p:sp>
        <p:nvSpPr>
          <p:cNvPr name="TextBox 24" id="24"/>
          <p:cNvSpPr txBox="true"/>
          <p:nvPr/>
        </p:nvSpPr>
        <p:spPr>
          <a:xfrm rot="0">
            <a:off x="1328285" y="6884804"/>
            <a:ext cx="5768676" cy="732147"/>
          </a:xfrm>
          <a:prstGeom prst="rect">
            <a:avLst/>
          </a:prstGeom>
        </p:spPr>
        <p:txBody>
          <a:bodyPr anchor="t" rtlCol="false" tIns="0" lIns="0" bIns="0" rIns="0">
            <a:spAutoFit/>
          </a:bodyPr>
          <a:lstStyle/>
          <a:p>
            <a:pPr algn="l">
              <a:lnSpc>
                <a:spcPts val="5980"/>
              </a:lnSpc>
            </a:pPr>
            <a:r>
              <a:rPr lang="en-US" sz="4600">
                <a:solidFill>
                  <a:srgbClr val="202226"/>
                </a:solidFill>
                <a:latin typeface="Open Sans Extra Bold"/>
                <a:ea typeface="Open Sans Extra Bold"/>
                <a:cs typeface="Open Sans Extra Bold"/>
                <a:sym typeface="Open Sans Extra Bold"/>
              </a:rPr>
              <a:t>objective:</a:t>
            </a:r>
          </a:p>
        </p:txBody>
      </p:sp>
      <p:sp>
        <p:nvSpPr>
          <p:cNvPr name="TextBox 25" id="25"/>
          <p:cNvSpPr txBox="true"/>
          <p:nvPr/>
        </p:nvSpPr>
        <p:spPr>
          <a:xfrm rot="0">
            <a:off x="1173274" y="7788401"/>
            <a:ext cx="15024202" cy="1225542"/>
          </a:xfrm>
          <a:prstGeom prst="rect">
            <a:avLst/>
          </a:prstGeom>
        </p:spPr>
        <p:txBody>
          <a:bodyPr anchor="t" rtlCol="false" tIns="0" lIns="0" bIns="0" rIns="0">
            <a:spAutoFit/>
          </a:bodyPr>
          <a:lstStyle/>
          <a:p>
            <a:pPr algn="l">
              <a:lnSpc>
                <a:spcPts val="3250"/>
              </a:lnSpc>
            </a:pPr>
            <a:r>
              <a:rPr lang="en-US" sz="2500">
                <a:solidFill>
                  <a:srgbClr val="202226"/>
                </a:solidFill>
                <a:latin typeface="Open Sans Bold"/>
                <a:ea typeface="Open Sans Bold"/>
                <a:cs typeface="Open Sans Bold"/>
                <a:sym typeface="Open Sans Bold"/>
              </a:rPr>
              <a:t>customer :Promote awareness of the product as a high-quality locally manufactured item.</a:t>
            </a:r>
          </a:p>
          <a:p>
            <a:pPr algn="l">
              <a:lnSpc>
                <a:spcPts val="3250"/>
              </a:lnSpc>
            </a:pPr>
            <a:r>
              <a:rPr lang="en-US" sz="2500">
                <a:solidFill>
                  <a:srgbClr val="202226"/>
                </a:solidFill>
                <a:latin typeface="Open Sans Bold"/>
                <a:ea typeface="Open Sans Bold"/>
                <a:cs typeface="Open Sans Bold"/>
                <a:sym typeface="Open Sans Bold"/>
              </a:rPr>
              <a:t>company : Increase sales in the Egyptian market through effective digital marketing strategies.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TextBox 2" id="2"/>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5</a:t>
            </a:r>
          </a:p>
        </p:txBody>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777" r="0" b="-16777"/>
            </a:stretch>
          </a:blipFill>
        </p:spPr>
      </p:sp>
      <p:sp>
        <p:nvSpPr>
          <p:cNvPr name="TextBox 4" id="4"/>
          <p:cNvSpPr txBox="true"/>
          <p:nvPr/>
        </p:nvSpPr>
        <p:spPr>
          <a:xfrm rot="0">
            <a:off x="4777681" y="289646"/>
            <a:ext cx="7912605" cy="989323"/>
          </a:xfrm>
          <a:prstGeom prst="rect">
            <a:avLst/>
          </a:prstGeom>
        </p:spPr>
        <p:txBody>
          <a:bodyPr anchor="t" rtlCol="false" tIns="0" lIns="0" bIns="0" rIns="0">
            <a:spAutoFit/>
          </a:bodyPr>
          <a:lstStyle/>
          <a:p>
            <a:pPr algn="ctr">
              <a:lnSpc>
                <a:spcPts val="7930"/>
              </a:lnSpc>
            </a:pPr>
            <a:r>
              <a:rPr lang="en-US" sz="6100">
                <a:solidFill>
                  <a:srgbClr val="202226"/>
                </a:solidFill>
                <a:latin typeface="Literata"/>
                <a:ea typeface="Literata"/>
                <a:cs typeface="Literata"/>
                <a:sym typeface="Literata"/>
              </a:rPr>
              <a:t>Internal Analysis </a:t>
            </a:r>
          </a:p>
        </p:txBody>
      </p:sp>
      <p:grpSp>
        <p:nvGrpSpPr>
          <p:cNvPr name="Group 5" id="5"/>
          <p:cNvGrpSpPr/>
          <p:nvPr/>
        </p:nvGrpSpPr>
        <p:grpSpPr>
          <a:xfrm rot="0">
            <a:off x="1028700" y="1605421"/>
            <a:ext cx="4340330" cy="7586357"/>
            <a:chOff x="0" y="0"/>
            <a:chExt cx="5787106" cy="10115142"/>
          </a:xfrm>
        </p:grpSpPr>
        <p:grpSp>
          <p:nvGrpSpPr>
            <p:cNvPr name="Group 6" id="6"/>
            <p:cNvGrpSpPr/>
            <p:nvPr/>
          </p:nvGrpSpPr>
          <p:grpSpPr>
            <a:xfrm rot="0">
              <a:off x="0" y="0"/>
              <a:ext cx="5787106" cy="10115142"/>
              <a:chOff x="0" y="0"/>
              <a:chExt cx="1339805" cy="2341813"/>
            </a:xfrm>
          </p:grpSpPr>
          <p:sp>
            <p:nvSpPr>
              <p:cNvPr name="Freeform 7" id="7"/>
              <p:cNvSpPr/>
              <p:nvPr/>
            </p:nvSpPr>
            <p:spPr>
              <a:xfrm flipH="false" flipV="false" rot="0">
                <a:off x="0" y="0"/>
                <a:ext cx="1339805" cy="2341813"/>
              </a:xfrm>
              <a:custGeom>
                <a:avLst/>
                <a:gdLst/>
                <a:ahLst/>
                <a:cxnLst/>
                <a:rect r="r" b="b" t="t" l="l"/>
                <a:pathLst>
                  <a:path h="2341813" w="1339805">
                    <a:moveTo>
                      <a:pt x="85618" y="0"/>
                    </a:moveTo>
                    <a:lnTo>
                      <a:pt x="1254187" y="0"/>
                    </a:lnTo>
                    <a:cubicBezTo>
                      <a:pt x="1276894" y="0"/>
                      <a:pt x="1298671" y="9020"/>
                      <a:pt x="1314728" y="25077"/>
                    </a:cubicBezTo>
                    <a:cubicBezTo>
                      <a:pt x="1330785" y="41134"/>
                      <a:pt x="1339805" y="62911"/>
                      <a:pt x="1339805" y="85618"/>
                    </a:cubicBezTo>
                    <a:lnTo>
                      <a:pt x="1339805" y="2256194"/>
                    </a:lnTo>
                    <a:cubicBezTo>
                      <a:pt x="1339805" y="2278902"/>
                      <a:pt x="1330785" y="2300679"/>
                      <a:pt x="1314728" y="2316736"/>
                    </a:cubicBezTo>
                    <a:cubicBezTo>
                      <a:pt x="1298671" y="2332792"/>
                      <a:pt x="1276894" y="2341813"/>
                      <a:pt x="1254187" y="2341813"/>
                    </a:cubicBezTo>
                    <a:lnTo>
                      <a:pt x="85618" y="2341813"/>
                    </a:lnTo>
                    <a:cubicBezTo>
                      <a:pt x="62911" y="2341813"/>
                      <a:pt x="41134" y="2332792"/>
                      <a:pt x="25077" y="2316736"/>
                    </a:cubicBezTo>
                    <a:cubicBezTo>
                      <a:pt x="9020" y="2300679"/>
                      <a:pt x="0" y="2278902"/>
                      <a:pt x="0" y="2256194"/>
                    </a:cubicBezTo>
                    <a:lnTo>
                      <a:pt x="0" y="85618"/>
                    </a:lnTo>
                    <a:cubicBezTo>
                      <a:pt x="0" y="62911"/>
                      <a:pt x="9020" y="41134"/>
                      <a:pt x="25077" y="25077"/>
                    </a:cubicBezTo>
                    <a:cubicBezTo>
                      <a:pt x="41134" y="9020"/>
                      <a:pt x="62911" y="0"/>
                      <a:pt x="85618" y="0"/>
                    </a:cubicBezTo>
                    <a:close/>
                  </a:path>
                </a:pathLst>
              </a:custGeom>
              <a:solidFill>
                <a:srgbClr val="DEDEDE"/>
              </a:solidFill>
            </p:spPr>
          </p:sp>
          <p:sp>
            <p:nvSpPr>
              <p:cNvPr name="TextBox 8" id="8"/>
              <p:cNvSpPr txBox="true"/>
              <p:nvPr/>
            </p:nvSpPr>
            <p:spPr>
              <a:xfrm>
                <a:off x="0" y="-38100"/>
                <a:ext cx="1339805" cy="2379913"/>
              </a:xfrm>
              <a:prstGeom prst="rect">
                <a:avLst/>
              </a:prstGeom>
            </p:spPr>
            <p:txBody>
              <a:bodyPr anchor="ctr" rtlCol="false" tIns="47995" lIns="47995" bIns="47995" rIns="47995"/>
              <a:lstStyle/>
              <a:p>
                <a:pPr algn="ctr">
                  <a:lnSpc>
                    <a:spcPts val="2659"/>
                  </a:lnSpc>
                </a:pPr>
              </a:p>
            </p:txBody>
          </p:sp>
        </p:grpSp>
        <p:sp>
          <p:nvSpPr>
            <p:cNvPr name="TextBox 9" id="9"/>
            <p:cNvSpPr txBox="true"/>
            <p:nvPr/>
          </p:nvSpPr>
          <p:spPr>
            <a:xfrm rot="0">
              <a:off x="406158" y="230137"/>
              <a:ext cx="3667520" cy="688646"/>
            </a:xfrm>
            <a:prstGeom prst="rect">
              <a:avLst/>
            </a:prstGeom>
          </p:spPr>
          <p:txBody>
            <a:bodyPr anchor="t" rtlCol="false" tIns="0" lIns="0" bIns="0" rIns="0">
              <a:spAutoFit/>
            </a:bodyPr>
            <a:lstStyle/>
            <a:p>
              <a:pPr algn="l">
                <a:lnSpc>
                  <a:spcPts val="4300"/>
                </a:lnSpc>
              </a:pPr>
              <a:r>
                <a:rPr lang="en-US" sz="3071" i="true" b="true">
                  <a:solidFill>
                    <a:srgbClr val="202226"/>
                  </a:solidFill>
                  <a:latin typeface="Open Sauce Bold Italics"/>
                  <a:ea typeface="Open Sauce Bold Italics"/>
                  <a:cs typeface="Open Sauce Bold Italics"/>
                  <a:sym typeface="Open Sauce Bold Italics"/>
                </a:rPr>
                <a:t>Feature</a:t>
              </a:r>
            </a:p>
          </p:txBody>
        </p:sp>
        <p:sp>
          <p:nvSpPr>
            <p:cNvPr name="TextBox 10" id="10"/>
            <p:cNvSpPr txBox="true"/>
            <p:nvPr/>
          </p:nvSpPr>
          <p:spPr>
            <a:xfrm rot="0">
              <a:off x="152103" y="1176494"/>
              <a:ext cx="5635004" cy="7571655"/>
            </a:xfrm>
            <a:prstGeom prst="rect">
              <a:avLst/>
            </a:prstGeom>
          </p:spPr>
          <p:txBody>
            <a:bodyPr anchor="t" rtlCol="false" tIns="0" lIns="0" bIns="0" rIns="0">
              <a:spAutoFit/>
            </a:bodyPr>
            <a:lstStyle/>
            <a:p>
              <a:pPr algn="l">
                <a:lnSpc>
                  <a:spcPts val="3872"/>
                </a:lnSpc>
              </a:pPr>
              <a:r>
                <a:rPr lang="en-US" sz="1593">
                  <a:solidFill>
                    <a:srgbClr val="000000"/>
                  </a:solidFill>
                  <a:latin typeface="Open Sauce"/>
                  <a:ea typeface="Open Sauce"/>
                  <a:cs typeface="Open Sauce"/>
                  <a:sym typeface="Open Sauce"/>
                </a:rPr>
                <a:t>1 - Unique and foldable design, lightweight and rust-resistant materials, ease of storage</a:t>
              </a:r>
            </a:p>
            <a:p>
              <a:pPr algn="l">
                <a:lnSpc>
                  <a:spcPts val="3872"/>
                </a:lnSpc>
              </a:pPr>
              <a:r>
                <a:rPr lang="en-US" sz="1593">
                  <a:solidFill>
                    <a:srgbClr val="000000"/>
                  </a:solidFill>
                  <a:latin typeface="Open Sauce"/>
                  <a:ea typeface="Open Sauce"/>
                  <a:cs typeface="Open Sauce"/>
                  <a:sym typeface="Open Sauce"/>
                </a:rPr>
                <a:t>2 -Using weather-resistant materials, which increases the product's lifespan </a:t>
              </a:r>
            </a:p>
            <a:p>
              <a:pPr algn="l">
                <a:lnSpc>
                  <a:spcPts val="3872"/>
                </a:lnSpc>
              </a:pPr>
              <a:r>
                <a:rPr lang="en-US" sz="1593">
                  <a:solidFill>
                    <a:srgbClr val="000000"/>
                  </a:solidFill>
                  <a:latin typeface="Open Sauce"/>
                  <a:ea typeface="Open Sauce"/>
                  <a:cs typeface="Open Sauce"/>
                  <a:sym typeface="Open Sauce"/>
                </a:rPr>
                <a:t>3 - materials, which increases the product's lifespan.</a:t>
              </a:r>
            </a:p>
            <a:p>
              <a:pPr algn="l">
                <a:lnSpc>
                  <a:spcPts val="3872"/>
                </a:lnSpc>
              </a:pPr>
              <a:r>
                <a:rPr lang="en-US" sz="1593">
                  <a:solidFill>
                    <a:srgbClr val="000000"/>
                  </a:solidFill>
                  <a:latin typeface="Open Sauce"/>
                  <a:ea typeface="Open Sauce"/>
                  <a:cs typeface="Open Sauce"/>
                  <a:sym typeface="Open Sauce"/>
                </a:rPr>
                <a:t>4- </a:t>
              </a:r>
              <a:r>
                <a:rPr lang="en-US" sz="1593">
                  <a:solidFill>
                    <a:srgbClr val="000000"/>
                  </a:solidFill>
                  <a:latin typeface="Open Sauce"/>
                  <a:ea typeface="Open Sauce"/>
                  <a:cs typeface="Open Sauce"/>
                  <a:sym typeface="Open Sauce"/>
                </a:rPr>
                <a:t>A reasonable price compared to traditional alternatives </a:t>
              </a:r>
            </a:p>
            <a:p>
              <a:pPr algn="l">
                <a:lnSpc>
                  <a:spcPts val="3872"/>
                </a:lnSpc>
              </a:pPr>
              <a:r>
                <a:rPr lang="en-US" sz="1593">
                  <a:solidFill>
                    <a:srgbClr val="000000"/>
                  </a:solidFill>
                  <a:latin typeface="Open Sauce"/>
                  <a:ea typeface="Open Sauce"/>
                  <a:cs typeface="Open Sauce"/>
                  <a:sym typeface="Open Sauce"/>
                </a:rPr>
                <a:t>5- it can be openend and folded easily.</a:t>
              </a:r>
            </a:p>
            <a:p>
              <a:pPr algn="l">
                <a:lnSpc>
                  <a:spcPts val="3642"/>
                </a:lnSpc>
              </a:pPr>
            </a:p>
            <a:p>
              <a:pPr algn="l">
                <a:lnSpc>
                  <a:spcPts val="3642"/>
                </a:lnSpc>
              </a:pPr>
            </a:p>
          </p:txBody>
        </p:sp>
        <p:sp>
          <p:nvSpPr>
            <p:cNvPr name="AutoShape 11" id="11"/>
            <p:cNvSpPr/>
            <p:nvPr/>
          </p:nvSpPr>
          <p:spPr>
            <a:xfrm>
              <a:off x="629290" y="1162543"/>
              <a:ext cx="4416785" cy="0"/>
            </a:xfrm>
            <a:prstGeom prst="line">
              <a:avLst/>
            </a:prstGeom>
            <a:ln cap="flat" w="12700">
              <a:solidFill>
                <a:srgbClr val="000000">
                  <a:alpha val="49804"/>
                </a:srgbClr>
              </a:solidFill>
              <a:prstDash val="solid"/>
              <a:headEnd type="none" len="sm" w="sm"/>
              <a:tailEnd type="none" len="sm" w="sm"/>
            </a:ln>
          </p:spPr>
        </p:sp>
      </p:grpSp>
      <p:grpSp>
        <p:nvGrpSpPr>
          <p:cNvPr name="Group 12" id="12"/>
          <p:cNvGrpSpPr/>
          <p:nvPr/>
        </p:nvGrpSpPr>
        <p:grpSpPr>
          <a:xfrm rot="0">
            <a:off x="6550130" y="1605421"/>
            <a:ext cx="4510782" cy="7530037"/>
            <a:chOff x="0" y="0"/>
            <a:chExt cx="1315544" cy="2196092"/>
          </a:xfrm>
        </p:grpSpPr>
        <p:sp>
          <p:nvSpPr>
            <p:cNvPr name="Freeform 13" id="13"/>
            <p:cNvSpPr/>
            <p:nvPr/>
          </p:nvSpPr>
          <p:spPr>
            <a:xfrm flipH="false" flipV="false" rot="0">
              <a:off x="0" y="0"/>
              <a:ext cx="1315544" cy="2196092"/>
            </a:xfrm>
            <a:custGeom>
              <a:avLst/>
              <a:gdLst/>
              <a:ahLst/>
              <a:cxnLst/>
              <a:rect r="r" b="b" t="t" l="l"/>
              <a:pathLst>
                <a:path h="2196092" w="1315544">
                  <a:moveTo>
                    <a:pt x="82383" y="0"/>
                  </a:moveTo>
                  <a:lnTo>
                    <a:pt x="1233161" y="0"/>
                  </a:lnTo>
                  <a:cubicBezTo>
                    <a:pt x="1278660" y="0"/>
                    <a:pt x="1315544" y="36884"/>
                    <a:pt x="1315544" y="82383"/>
                  </a:cubicBezTo>
                  <a:lnTo>
                    <a:pt x="1315544" y="2113709"/>
                  </a:lnTo>
                  <a:cubicBezTo>
                    <a:pt x="1315544" y="2159208"/>
                    <a:pt x="1278660" y="2196092"/>
                    <a:pt x="1233161" y="2196092"/>
                  </a:cubicBezTo>
                  <a:lnTo>
                    <a:pt x="82383" y="2196092"/>
                  </a:lnTo>
                  <a:cubicBezTo>
                    <a:pt x="36884" y="2196092"/>
                    <a:pt x="0" y="2159208"/>
                    <a:pt x="0" y="2113709"/>
                  </a:cubicBezTo>
                  <a:lnTo>
                    <a:pt x="0" y="82383"/>
                  </a:lnTo>
                  <a:cubicBezTo>
                    <a:pt x="0" y="36884"/>
                    <a:pt x="36884" y="0"/>
                    <a:pt x="82383" y="0"/>
                  </a:cubicBezTo>
                  <a:close/>
                </a:path>
              </a:pathLst>
            </a:custGeom>
            <a:solidFill>
              <a:srgbClr val="DEDEDE"/>
            </a:solidFill>
          </p:spPr>
        </p:sp>
        <p:sp>
          <p:nvSpPr>
            <p:cNvPr name="TextBox 14" id="14"/>
            <p:cNvSpPr txBox="true"/>
            <p:nvPr/>
          </p:nvSpPr>
          <p:spPr>
            <a:xfrm>
              <a:off x="0" y="-38100"/>
              <a:ext cx="1315544" cy="223419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853301" y="1774364"/>
            <a:ext cx="2737566" cy="560414"/>
          </a:xfrm>
          <a:prstGeom prst="rect">
            <a:avLst/>
          </a:prstGeom>
        </p:spPr>
        <p:txBody>
          <a:bodyPr anchor="t" rtlCol="false" tIns="0" lIns="0" bIns="0" rIns="0">
            <a:spAutoFit/>
          </a:bodyPr>
          <a:lstStyle/>
          <a:p>
            <a:pPr algn="l">
              <a:lnSpc>
                <a:spcPts val="4551"/>
              </a:lnSpc>
            </a:pPr>
            <a:r>
              <a:rPr lang="en-US" b="true" sz="3251" i="true">
                <a:solidFill>
                  <a:srgbClr val="202226"/>
                </a:solidFill>
                <a:latin typeface="Open Sauce Bold Italics"/>
                <a:ea typeface="Open Sauce Bold Italics"/>
                <a:cs typeface="Open Sauce Bold Italics"/>
                <a:sym typeface="Open Sauce Bold Italics"/>
              </a:rPr>
              <a:t>Advantages</a:t>
            </a:r>
          </a:p>
        </p:txBody>
      </p:sp>
      <p:sp>
        <p:nvSpPr>
          <p:cNvPr name="AutoShape 16" id="16"/>
          <p:cNvSpPr/>
          <p:nvPr/>
        </p:nvSpPr>
        <p:spPr>
          <a:xfrm>
            <a:off x="6994305" y="2542528"/>
            <a:ext cx="3455505" cy="0"/>
          </a:xfrm>
          <a:prstGeom prst="line">
            <a:avLst/>
          </a:prstGeom>
          <a:ln cap="flat" w="9525">
            <a:solidFill>
              <a:srgbClr val="202226">
                <a:alpha val="49804"/>
              </a:srgbClr>
            </a:solidFill>
            <a:prstDash val="solid"/>
            <a:headEnd type="none" len="sm" w="sm"/>
            <a:tailEnd type="none" len="sm" w="sm"/>
          </a:ln>
        </p:spPr>
      </p:sp>
      <p:sp>
        <p:nvSpPr>
          <p:cNvPr name="TextBox 17" id="17"/>
          <p:cNvSpPr txBox="true"/>
          <p:nvPr/>
        </p:nvSpPr>
        <p:spPr>
          <a:xfrm rot="0">
            <a:off x="6711672" y="2642541"/>
            <a:ext cx="4206166" cy="6492918"/>
          </a:xfrm>
          <a:prstGeom prst="rect">
            <a:avLst/>
          </a:prstGeom>
        </p:spPr>
        <p:txBody>
          <a:bodyPr anchor="t" rtlCol="false" tIns="0" lIns="0" bIns="0" rIns="0">
            <a:spAutoFit/>
          </a:bodyPr>
          <a:lstStyle/>
          <a:p>
            <a:pPr algn="l">
              <a:lnSpc>
                <a:spcPts val="2903"/>
              </a:lnSpc>
            </a:pPr>
            <a:r>
              <a:rPr lang="en-US" sz="1586">
                <a:solidFill>
                  <a:srgbClr val="000000"/>
                </a:solidFill>
                <a:latin typeface="Open Sauce"/>
                <a:ea typeface="Open Sauce"/>
                <a:cs typeface="Open Sauce"/>
                <a:sym typeface="Open Sauce"/>
              </a:rPr>
              <a:t>1 - Foldability and storage</a:t>
            </a:r>
          </a:p>
          <a:p>
            <a:pPr algn="l">
              <a:lnSpc>
                <a:spcPts val="2903"/>
              </a:lnSpc>
            </a:pPr>
            <a:r>
              <a:rPr lang="en-US" sz="1586">
                <a:solidFill>
                  <a:srgbClr val="000000"/>
                </a:solidFill>
                <a:latin typeface="Open Sauce"/>
                <a:ea typeface="Open Sauce"/>
                <a:cs typeface="Open Sauce"/>
                <a:sym typeface="Open Sauce"/>
              </a:rPr>
              <a:t>2 - Rust and corrosion resistant.</a:t>
            </a:r>
            <a:r>
              <a:rPr lang="en-US" sz="1586">
                <a:solidFill>
                  <a:srgbClr val="000000"/>
                </a:solidFill>
                <a:latin typeface="Open Sauce"/>
                <a:ea typeface="Open Sauce"/>
                <a:cs typeface="Open Sauce"/>
                <a:sym typeface="Open Sauce"/>
              </a:rPr>
              <a:t>.</a:t>
            </a:r>
          </a:p>
          <a:p>
            <a:pPr algn="l">
              <a:lnSpc>
                <a:spcPts val="2903"/>
              </a:lnSpc>
            </a:pPr>
            <a:r>
              <a:rPr lang="en-US" sz="1586">
                <a:solidFill>
                  <a:srgbClr val="000000"/>
                </a:solidFill>
                <a:latin typeface="Open Sauce"/>
                <a:ea typeface="Open Sauce"/>
                <a:cs typeface="Open Sauce"/>
                <a:sym typeface="Open Sauce"/>
              </a:rPr>
              <a:t>3 - supports multiple weights.</a:t>
            </a:r>
          </a:p>
          <a:p>
            <a:pPr algn="l">
              <a:lnSpc>
                <a:spcPts val="2903"/>
              </a:lnSpc>
            </a:pPr>
            <a:r>
              <a:rPr lang="en-US" sz="1586">
                <a:solidFill>
                  <a:srgbClr val="000000"/>
                </a:solidFill>
                <a:latin typeface="Open Sauce"/>
                <a:ea typeface="Open Sauce"/>
                <a:cs typeface="Open Sauce"/>
                <a:sym typeface="Open Sauce"/>
              </a:rPr>
              <a:t>4 - Internal and external usability: It can be placed inside the house, on the balcony, or even in gardens, as needed.</a:t>
            </a:r>
          </a:p>
          <a:p>
            <a:pPr algn="l">
              <a:lnSpc>
                <a:spcPts val="2903"/>
              </a:lnSpc>
            </a:pPr>
            <a:r>
              <a:rPr lang="en-US" sz="1586">
                <a:solidFill>
                  <a:srgbClr val="000000"/>
                </a:solidFill>
                <a:latin typeface="Open Sauce"/>
                <a:ea typeface="Open Sauce"/>
                <a:cs typeface="Open Sauce"/>
                <a:sym typeface="Open Sauce"/>
              </a:rPr>
              <a:t>5 - Easy to transport and move: Lightweight and easy to carry, making it ideal for travel or transferring between rooms easily.</a:t>
            </a:r>
          </a:p>
          <a:p>
            <a:pPr algn="l">
              <a:lnSpc>
                <a:spcPts val="2903"/>
              </a:lnSpc>
            </a:pPr>
            <a:r>
              <a:rPr lang="en-US" sz="1586">
                <a:solidFill>
                  <a:srgbClr val="000000"/>
                </a:solidFill>
                <a:latin typeface="Open Sauce"/>
                <a:ea typeface="Open Sauce"/>
                <a:cs typeface="Open Sauce"/>
                <a:sym typeface="Open Sauce"/>
              </a:rPr>
              <a:t>6- Sleek and modern design: It suits home decor and looks elegant when placed anywhere.</a:t>
            </a:r>
          </a:p>
          <a:p>
            <a:pPr algn="l">
              <a:lnSpc>
                <a:spcPts val="2903"/>
              </a:lnSpc>
            </a:pPr>
            <a:r>
              <a:rPr lang="en-US" sz="1586">
                <a:solidFill>
                  <a:srgbClr val="000000"/>
                </a:solidFill>
                <a:latin typeface="Open Sauce"/>
                <a:ea typeface="Open Sauce"/>
                <a:cs typeface="Open Sauce"/>
                <a:sym typeface="Open Sauce"/>
              </a:rPr>
              <a:t>7- Easy and quick assembly:</a:t>
            </a:r>
          </a:p>
          <a:p>
            <a:pPr algn="l">
              <a:lnSpc>
                <a:spcPts val="2903"/>
              </a:lnSpc>
            </a:pPr>
            <a:r>
              <a:rPr lang="en-US" sz="1586">
                <a:solidFill>
                  <a:srgbClr val="000000"/>
                </a:solidFill>
                <a:latin typeface="Open Sauce"/>
                <a:ea typeface="Open Sauce"/>
                <a:cs typeface="Open Sauce"/>
                <a:sym typeface="Open Sauce"/>
              </a:rPr>
              <a:t>It does not require complex tools for installation or disassembly, making it user-friendly for everyone.</a:t>
            </a:r>
          </a:p>
          <a:p>
            <a:pPr algn="l">
              <a:lnSpc>
                <a:spcPts val="2903"/>
              </a:lnSpc>
            </a:pPr>
          </a:p>
        </p:txBody>
      </p:sp>
      <p:grpSp>
        <p:nvGrpSpPr>
          <p:cNvPr name="Group 18" id="18"/>
          <p:cNvGrpSpPr/>
          <p:nvPr/>
        </p:nvGrpSpPr>
        <p:grpSpPr>
          <a:xfrm rot="0">
            <a:off x="12246064" y="1605421"/>
            <a:ext cx="4771855" cy="7435544"/>
            <a:chOff x="0" y="0"/>
            <a:chExt cx="1273817" cy="1984872"/>
          </a:xfrm>
        </p:grpSpPr>
        <p:sp>
          <p:nvSpPr>
            <p:cNvPr name="Freeform 19" id="19"/>
            <p:cNvSpPr/>
            <p:nvPr/>
          </p:nvSpPr>
          <p:spPr>
            <a:xfrm flipH="false" flipV="false" rot="0">
              <a:off x="0" y="0"/>
              <a:ext cx="1273817" cy="1984872"/>
            </a:xfrm>
            <a:custGeom>
              <a:avLst/>
              <a:gdLst/>
              <a:ahLst/>
              <a:cxnLst/>
              <a:rect r="r" b="b" t="t" l="l"/>
              <a:pathLst>
                <a:path h="1984872" w="1273817">
                  <a:moveTo>
                    <a:pt x="77876" y="0"/>
                  </a:moveTo>
                  <a:lnTo>
                    <a:pt x="1195941" y="0"/>
                  </a:lnTo>
                  <a:cubicBezTo>
                    <a:pt x="1238951" y="0"/>
                    <a:pt x="1273817" y="34866"/>
                    <a:pt x="1273817" y="77876"/>
                  </a:cubicBezTo>
                  <a:lnTo>
                    <a:pt x="1273817" y="1906996"/>
                  </a:lnTo>
                  <a:cubicBezTo>
                    <a:pt x="1273817" y="1950006"/>
                    <a:pt x="1238951" y="1984872"/>
                    <a:pt x="1195941" y="1984872"/>
                  </a:cubicBezTo>
                  <a:lnTo>
                    <a:pt x="77876" y="1984872"/>
                  </a:lnTo>
                  <a:cubicBezTo>
                    <a:pt x="34866" y="1984872"/>
                    <a:pt x="0" y="1950006"/>
                    <a:pt x="0" y="1906996"/>
                  </a:cubicBezTo>
                  <a:lnTo>
                    <a:pt x="0" y="77876"/>
                  </a:lnTo>
                  <a:cubicBezTo>
                    <a:pt x="0" y="34866"/>
                    <a:pt x="34866" y="0"/>
                    <a:pt x="77876" y="0"/>
                  </a:cubicBezTo>
                  <a:close/>
                </a:path>
              </a:pathLst>
            </a:custGeom>
            <a:solidFill>
              <a:srgbClr val="DEDEDE"/>
            </a:solidFill>
          </p:spPr>
        </p:sp>
        <p:sp>
          <p:nvSpPr>
            <p:cNvPr name="TextBox 20" id="20"/>
            <p:cNvSpPr txBox="true"/>
            <p:nvPr/>
          </p:nvSpPr>
          <p:spPr>
            <a:xfrm>
              <a:off x="0" y="-38100"/>
              <a:ext cx="1273817" cy="2022972"/>
            </a:xfrm>
            <a:prstGeom prst="rect">
              <a:avLst/>
            </a:prstGeom>
          </p:spPr>
          <p:txBody>
            <a:bodyPr anchor="ctr" rtlCol="false" tIns="55501" lIns="55501" bIns="55501" rIns="55501"/>
            <a:lstStyle/>
            <a:p>
              <a:pPr algn="ctr">
                <a:lnSpc>
                  <a:spcPts val="2660"/>
                </a:lnSpc>
              </a:pPr>
            </a:p>
          </p:txBody>
        </p:sp>
      </p:grpSp>
      <p:sp>
        <p:nvSpPr>
          <p:cNvPr name="TextBox 21" id="21"/>
          <p:cNvSpPr txBox="true"/>
          <p:nvPr/>
        </p:nvSpPr>
        <p:spPr>
          <a:xfrm rot="0">
            <a:off x="12577287" y="1796166"/>
            <a:ext cx="2990876" cy="606100"/>
          </a:xfrm>
          <a:prstGeom prst="rect">
            <a:avLst/>
          </a:prstGeom>
        </p:spPr>
        <p:txBody>
          <a:bodyPr anchor="t" rtlCol="false" tIns="0" lIns="0" bIns="0" rIns="0">
            <a:spAutoFit/>
          </a:bodyPr>
          <a:lstStyle/>
          <a:p>
            <a:pPr algn="l">
              <a:lnSpc>
                <a:spcPts val="4972"/>
              </a:lnSpc>
            </a:pPr>
            <a:r>
              <a:rPr lang="en-US" b="true" sz="3551" i="true">
                <a:solidFill>
                  <a:srgbClr val="202226"/>
                </a:solidFill>
                <a:latin typeface="Open Sauce Bold Italics"/>
                <a:ea typeface="Open Sauce Bold Italics"/>
                <a:cs typeface="Open Sauce Bold Italics"/>
                <a:sym typeface="Open Sauce Bold Italics"/>
              </a:rPr>
              <a:t>Benifits</a:t>
            </a:r>
          </a:p>
        </p:txBody>
      </p:sp>
      <p:sp>
        <p:nvSpPr>
          <p:cNvPr name="AutoShape 22" id="22"/>
          <p:cNvSpPr/>
          <p:nvPr/>
        </p:nvSpPr>
        <p:spPr>
          <a:xfrm>
            <a:off x="12731339" y="2629240"/>
            <a:ext cx="3775245" cy="0"/>
          </a:xfrm>
          <a:prstGeom prst="line">
            <a:avLst/>
          </a:prstGeom>
          <a:ln cap="flat" w="9525">
            <a:solidFill>
              <a:srgbClr val="202226">
                <a:alpha val="49804"/>
              </a:srgbClr>
            </a:solidFill>
            <a:prstDash val="solid"/>
            <a:headEnd type="none" len="sm" w="sm"/>
            <a:tailEnd type="none" len="sm" w="sm"/>
          </a:ln>
        </p:spPr>
      </p:sp>
      <p:sp>
        <p:nvSpPr>
          <p:cNvPr name="TextBox 23" id="23"/>
          <p:cNvSpPr txBox="true"/>
          <p:nvPr/>
        </p:nvSpPr>
        <p:spPr>
          <a:xfrm rot="0">
            <a:off x="12356113" y="2613966"/>
            <a:ext cx="4595365" cy="6656930"/>
          </a:xfrm>
          <a:prstGeom prst="rect">
            <a:avLst/>
          </a:prstGeom>
        </p:spPr>
        <p:txBody>
          <a:bodyPr anchor="t" rtlCol="false" tIns="0" lIns="0" bIns="0" rIns="0">
            <a:spAutoFit/>
          </a:bodyPr>
          <a:lstStyle/>
          <a:p>
            <a:pPr algn="l">
              <a:lnSpc>
                <a:spcPts val="3588"/>
              </a:lnSpc>
            </a:pPr>
            <a:r>
              <a:rPr lang="en-US" sz="1733">
                <a:solidFill>
                  <a:srgbClr val="000000"/>
                </a:solidFill>
                <a:latin typeface="Open Sauce"/>
                <a:ea typeface="Open Sauce"/>
                <a:cs typeface="Open Sauce"/>
                <a:sym typeface="Open Sauce"/>
              </a:rPr>
              <a:t>1 - It addresses the issue of small spaces and provides a practical alternative to the traditional drying rack.</a:t>
            </a:r>
          </a:p>
          <a:p>
            <a:pPr algn="l">
              <a:lnSpc>
                <a:spcPts val="3588"/>
              </a:lnSpc>
            </a:pPr>
            <a:r>
              <a:rPr lang="en-US" sz="1733">
                <a:solidFill>
                  <a:srgbClr val="000000"/>
                </a:solidFill>
                <a:latin typeface="Open Sauce"/>
                <a:ea typeface="Open Sauce"/>
                <a:cs typeface="Open Sauce"/>
                <a:sym typeface="Open Sauce"/>
              </a:rPr>
              <a:t>2 - Faster and more efficient drying: It ensures the distribution of clothes in a way that allows air to flow freely, helping to accelerate the drying process compared to traditional drying racks.</a:t>
            </a:r>
            <a:r>
              <a:rPr lang="en-US" sz="1733">
                <a:solidFill>
                  <a:srgbClr val="000000"/>
                </a:solidFill>
                <a:latin typeface="Open Sauce"/>
                <a:ea typeface="Open Sauce"/>
                <a:cs typeface="Open Sauce"/>
                <a:sym typeface="Open Sauce"/>
              </a:rPr>
              <a:t>.</a:t>
            </a:r>
          </a:p>
          <a:p>
            <a:pPr algn="l">
              <a:lnSpc>
                <a:spcPts val="3588"/>
              </a:lnSpc>
            </a:pPr>
            <a:r>
              <a:rPr lang="en-US" sz="1733">
                <a:solidFill>
                  <a:srgbClr val="000000"/>
                </a:solidFill>
                <a:latin typeface="Open Sauce"/>
                <a:ea typeface="Open Sauce"/>
                <a:cs typeface="Open Sauce"/>
                <a:sym typeface="Open Sauce"/>
              </a:rPr>
              <a:t>3 -Energy-efficient: A natural alternative to electric clothes dryers, helping to reduce electricity consumption..</a:t>
            </a:r>
          </a:p>
          <a:p>
            <a:pPr algn="l">
              <a:lnSpc>
                <a:spcPts val="3588"/>
              </a:lnSpc>
            </a:pPr>
            <a:r>
              <a:rPr lang="en-US" sz="1733">
                <a:solidFill>
                  <a:srgbClr val="000000"/>
                </a:solidFill>
                <a:latin typeface="Open Sauce"/>
                <a:ea typeface="Open Sauce"/>
                <a:cs typeface="Open Sauce"/>
                <a:sym typeface="Open Sauce"/>
              </a:rPr>
              <a:t>4 - Carry a large number of clothes at once without affecting its balance or stability.</a:t>
            </a:r>
          </a:p>
          <a:p>
            <a:pPr algn="l">
              <a:lnSpc>
                <a:spcPts val="3588"/>
              </a:lnSpc>
            </a:pPr>
          </a:p>
          <a:p>
            <a:pPr algn="l">
              <a:lnSpc>
                <a:spcPts val="3588"/>
              </a:lnSpc>
            </a:pPr>
          </a:p>
        </p:txBody>
      </p:sp>
      <p:grpSp>
        <p:nvGrpSpPr>
          <p:cNvPr name="Group 24" id="24"/>
          <p:cNvGrpSpPr/>
          <p:nvPr/>
        </p:nvGrpSpPr>
        <p:grpSpPr>
          <a:xfrm rot="0">
            <a:off x="16629246" y="9040966"/>
            <a:ext cx="1658754" cy="1238517"/>
            <a:chOff x="0" y="0"/>
            <a:chExt cx="541003" cy="403943"/>
          </a:xfrm>
        </p:grpSpPr>
        <p:sp>
          <p:nvSpPr>
            <p:cNvPr name="Freeform 25" id="25"/>
            <p:cNvSpPr/>
            <p:nvPr/>
          </p:nvSpPr>
          <p:spPr>
            <a:xfrm flipH="false" flipV="false" rot="0">
              <a:off x="0" y="0"/>
              <a:ext cx="541003" cy="403943"/>
            </a:xfrm>
            <a:custGeom>
              <a:avLst/>
              <a:gdLst/>
              <a:ahLst/>
              <a:cxnLst/>
              <a:rect r="r" b="b" t="t" l="l"/>
              <a:pathLst>
                <a:path h="403943" w="541003">
                  <a:moveTo>
                    <a:pt x="270501" y="0"/>
                  </a:moveTo>
                  <a:cubicBezTo>
                    <a:pt x="121108" y="0"/>
                    <a:pt x="0" y="90426"/>
                    <a:pt x="0" y="201971"/>
                  </a:cubicBezTo>
                  <a:cubicBezTo>
                    <a:pt x="0" y="313517"/>
                    <a:pt x="121108" y="403943"/>
                    <a:pt x="270501" y="403943"/>
                  </a:cubicBezTo>
                  <a:cubicBezTo>
                    <a:pt x="419895" y="403943"/>
                    <a:pt x="541003" y="313517"/>
                    <a:pt x="541003" y="201971"/>
                  </a:cubicBezTo>
                  <a:cubicBezTo>
                    <a:pt x="541003" y="90426"/>
                    <a:pt x="419895" y="0"/>
                    <a:pt x="270501" y="0"/>
                  </a:cubicBezTo>
                  <a:close/>
                </a:path>
              </a:pathLst>
            </a:custGeom>
            <a:solidFill>
              <a:srgbClr val="F9FF6D"/>
            </a:solidFill>
          </p:spPr>
        </p:sp>
        <p:sp>
          <p:nvSpPr>
            <p:cNvPr name="TextBox 26" id="26"/>
            <p:cNvSpPr txBox="true"/>
            <p:nvPr/>
          </p:nvSpPr>
          <p:spPr>
            <a:xfrm>
              <a:off x="50719" y="-230"/>
              <a:ext cx="439565" cy="366304"/>
            </a:xfrm>
            <a:prstGeom prst="rect">
              <a:avLst/>
            </a:prstGeom>
          </p:spPr>
          <p:txBody>
            <a:bodyPr anchor="ctr" rtlCol="false" tIns="50800" lIns="50800" bIns="50800" rIns="50800"/>
            <a:lstStyle/>
            <a:p>
              <a:pPr algn="ctr">
                <a:lnSpc>
                  <a:spcPts val="2659"/>
                </a:lnSpc>
                <a:spcBef>
                  <a:spcPct val="0"/>
                </a:spcBef>
              </a:pPr>
            </a:p>
          </p:txBody>
        </p:sp>
      </p:grpSp>
      <p:sp>
        <p:nvSpPr>
          <p:cNvPr name="Freeform 27" id="27"/>
          <p:cNvSpPr/>
          <p:nvPr/>
        </p:nvSpPr>
        <p:spPr>
          <a:xfrm flipH="false" flipV="false" rot="0">
            <a:off x="17017919" y="9154567"/>
            <a:ext cx="1024482" cy="1026348"/>
          </a:xfrm>
          <a:custGeom>
            <a:avLst/>
            <a:gdLst/>
            <a:ahLst/>
            <a:cxnLst/>
            <a:rect r="r" b="b" t="t" l="l"/>
            <a:pathLst>
              <a:path h="1026348" w="1024482">
                <a:moveTo>
                  <a:pt x="0" y="0"/>
                </a:moveTo>
                <a:lnTo>
                  <a:pt x="1024482" y="0"/>
                </a:lnTo>
                <a:lnTo>
                  <a:pt x="1024482" y="1026348"/>
                </a:lnTo>
                <a:lnTo>
                  <a:pt x="0" y="1026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7532729" y="308696"/>
            <a:ext cx="186095"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Extra Bold"/>
                <a:ea typeface="Open Sans Extra Bold"/>
                <a:cs typeface="Open Sans Extra Bold"/>
                <a:sym typeface="Open Sans Extra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TextBox 2" id="2"/>
          <p:cNvSpPr txBox="true"/>
          <p:nvPr/>
        </p:nvSpPr>
        <p:spPr>
          <a:xfrm rot="0">
            <a:off x="17356993" y="9392807"/>
            <a:ext cx="152400" cy="200025"/>
          </a:xfrm>
          <a:prstGeom prst="rect">
            <a:avLst/>
          </a:prstGeom>
        </p:spPr>
        <p:txBody>
          <a:bodyPr anchor="t" rtlCol="false" tIns="0" lIns="0" bIns="0" rIns="0" wrap="none">
            <a:spAutoFit/>
          </a:bodyPr>
          <a:lstStyle/>
          <a:p>
            <a:pPr algn="ctr" marL="0" indent="0" lvl="0">
              <a:lnSpc>
                <a:spcPts val="3219"/>
              </a:lnSpc>
              <a:spcBef>
                <a:spcPct val="0"/>
              </a:spcBef>
            </a:pPr>
            <a:r>
              <a:rPr lang="en-US" b="true" sz="2299" strike="noStrike" u="none">
                <a:solidFill>
                  <a:srgbClr val="202226"/>
                </a:solidFill>
                <a:latin typeface="Canva Sans Bold"/>
                <a:ea typeface="Canva Sans Bold"/>
                <a:cs typeface="Canva Sans Bold"/>
                <a:sym typeface="Canva Sans Bold"/>
              </a:rPr>
              <a:t>6</a:t>
            </a:r>
          </a:p>
        </p:txBody>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777" r="0" b="-16777"/>
            </a:stretch>
          </a:blipFill>
          <a:ln w="38100" cap="sq">
            <a:solidFill>
              <a:srgbClr val="000000"/>
            </a:solidFill>
            <a:prstDash val="sysDot"/>
            <a:miter/>
          </a:ln>
        </p:spPr>
      </p:sp>
      <p:sp>
        <p:nvSpPr>
          <p:cNvPr name="Freeform 4" id="4"/>
          <p:cNvSpPr/>
          <p:nvPr/>
        </p:nvSpPr>
        <p:spPr>
          <a:xfrm flipH="false" flipV="false" rot="0">
            <a:off x="7975802" y="1511924"/>
            <a:ext cx="9946581" cy="6998424"/>
          </a:xfrm>
          <a:custGeom>
            <a:avLst/>
            <a:gdLst/>
            <a:ahLst/>
            <a:cxnLst/>
            <a:rect r="r" b="b" t="t" l="l"/>
            <a:pathLst>
              <a:path h="6998424" w="9946581">
                <a:moveTo>
                  <a:pt x="0" y="0"/>
                </a:moveTo>
                <a:lnTo>
                  <a:pt x="9946581" y="0"/>
                </a:lnTo>
                <a:lnTo>
                  <a:pt x="9946581" y="6998425"/>
                </a:lnTo>
                <a:lnTo>
                  <a:pt x="0" y="6998425"/>
                </a:lnTo>
                <a:lnTo>
                  <a:pt x="0" y="0"/>
                </a:lnTo>
                <a:close/>
              </a:path>
            </a:pathLst>
          </a:custGeom>
          <a:blipFill>
            <a:blip r:embed="rId3">
              <a:alphaModFix amt="93000"/>
            </a:blip>
            <a:stretch>
              <a:fillRect l="-2673" t="0" r="-2673" b="-4620"/>
            </a:stretch>
          </a:blipFill>
        </p:spPr>
      </p:sp>
      <p:sp>
        <p:nvSpPr>
          <p:cNvPr name="TextBox 5" id="5"/>
          <p:cNvSpPr txBox="true"/>
          <p:nvPr/>
        </p:nvSpPr>
        <p:spPr>
          <a:xfrm rot="0">
            <a:off x="259463" y="4275554"/>
            <a:ext cx="7912605" cy="1005833"/>
          </a:xfrm>
          <a:prstGeom prst="rect">
            <a:avLst/>
          </a:prstGeom>
        </p:spPr>
        <p:txBody>
          <a:bodyPr anchor="t" rtlCol="false" tIns="0" lIns="0" bIns="0" rIns="0">
            <a:spAutoFit/>
          </a:bodyPr>
          <a:lstStyle/>
          <a:p>
            <a:pPr algn="ctr">
              <a:lnSpc>
                <a:spcPts val="8190"/>
              </a:lnSpc>
            </a:pPr>
            <a:r>
              <a:rPr lang="en-US" sz="6300">
                <a:solidFill>
                  <a:srgbClr val="202226"/>
                </a:solidFill>
                <a:latin typeface="Literata"/>
                <a:ea typeface="Literata"/>
                <a:cs typeface="Literata"/>
                <a:sym typeface="Literata"/>
              </a:rPr>
              <a:t>Customer Analysis </a:t>
            </a:r>
          </a:p>
        </p:txBody>
      </p:sp>
      <p:sp>
        <p:nvSpPr>
          <p:cNvPr name="TextBox 6" id="6"/>
          <p:cNvSpPr txBox="true"/>
          <p:nvPr/>
        </p:nvSpPr>
        <p:spPr>
          <a:xfrm rot="0">
            <a:off x="17736288" y="159565"/>
            <a:ext cx="186095" cy="422275"/>
          </a:xfrm>
          <a:prstGeom prst="rect">
            <a:avLst/>
          </a:prstGeom>
        </p:spPr>
        <p:txBody>
          <a:bodyPr anchor="t" rtlCol="false" tIns="0" lIns="0" bIns="0" rIns="0">
            <a:spAutoFit/>
          </a:bodyPr>
          <a:lstStyle/>
          <a:p>
            <a:pPr algn="ctr">
              <a:lnSpc>
                <a:spcPts val="3499"/>
              </a:lnSpc>
              <a:spcBef>
                <a:spcPct val="0"/>
              </a:spcBef>
            </a:pPr>
            <a:r>
              <a:rPr lang="en-US" sz="2499">
                <a:solidFill>
                  <a:srgbClr val="202226"/>
                </a:solidFill>
                <a:latin typeface="Open Sans Extra Bold"/>
                <a:ea typeface="Open Sans Extra Bold"/>
                <a:cs typeface="Open Sans Extra Bold"/>
                <a:sym typeface="Open Sans Extra Bold"/>
              </a:rPr>
              <a:t>6</a:t>
            </a:r>
          </a:p>
        </p:txBody>
      </p:sp>
      <p:grpSp>
        <p:nvGrpSpPr>
          <p:cNvPr name="Group 7" id="7"/>
          <p:cNvGrpSpPr/>
          <p:nvPr/>
        </p:nvGrpSpPr>
        <p:grpSpPr>
          <a:xfrm rot="0">
            <a:off x="16844752" y="8840895"/>
            <a:ext cx="1430890" cy="1533720"/>
            <a:chOff x="0" y="0"/>
            <a:chExt cx="376860" cy="403943"/>
          </a:xfrm>
        </p:grpSpPr>
        <p:sp>
          <p:nvSpPr>
            <p:cNvPr name="Freeform 8" id="8"/>
            <p:cNvSpPr/>
            <p:nvPr/>
          </p:nvSpPr>
          <p:spPr>
            <a:xfrm flipH="false" flipV="false" rot="0">
              <a:off x="0" y="0"/>
              <a:ext cx="376860" cy="403943"/>
            </a:xfrm>
            <a:custGeom>
              <a:avLst/>
              <a:gdLst/>
              <a:ahLst/>
              <a:cxnLst/>
              <a:rect r="r" b="b" t="t" l="l"/>
              <a:pathLst>
                <a:path h="403943" w="376860">
                  <a:moveTo>
                    <a:pt x="188430" y="0"/>
                  </a:moveTo>
                  <a:cubicBezTo>
                    <a:pt x="84363" y="0"/>
                    <a:pt x="0" y="90426"/>
                    <a:pt x="0" y="201971"/>
                  </a:cubicBezTo>
                  <a:cubicBezTo>
                    <a:pt x="0" y="313517"/>
                    <a:pt x="84363" y="403943"/>
                    <a:pt x="188430" y="403943"/>
                  </a:cubicBezTo>
                  <a:cubicBezTo>
                    <a:pt x="292497" y="403943"/>
                    <a:pt x="376860" y="313517"/>
                    <a:pt x="376860" y="201971"/>
                  </a:cubicBezTo>
                  <a:cubicBezTo>
                    <a:pt x="376860" y="90426"/>
                    <a:pt x="292497" y="0"/>
                    <a:pt x="188430" y="0"/>
                  </a:cubicBezTo>
                  <a:close/>
                </a:path>
              </a:pathLst>
            </a:custGeom>
            <a:solidFill>
              <a:srgbClr val="F9FF6D"/>
            </a:solidFill>
          </p:spPr>
        </p:sp>
        <p:sp>
          <p:nvSpPr>
            <p:cNvPr name="TextBox 9" id="9"/>
            <p:cNvSpPr txBox="true"/>
            <p:nvPr/>
          </p:nvSpPr>
          <p:spPr>
            <a:xfrm>
              <a:off x="35331" y="-230"/>
              <a:ext cx="306199" cy="366304"/>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7047956" y="9094581"/>
            <a:ext cx="1024482" cy="1026348"/>
          </a:xfrm>
          <a:custGeom>
            <a:avLst/>
            <a:gdLst/>
            <a:ahLst/>
            <a:cxnLst/>
            <a:rect r="r" b="b" t="t" l="l"/>
            <a:pathLst>
              <a:path h="1026348" w="1024482">
                <a:moveTo>
                  <a:pt x="0" y="0"/>
                </a:moveTo>
                <a:lnTo>
                  <a:pt x="1024482" y="0"/>
                </a:lnTo>
                <a:lnTo>
                  <a:pt x="1024482" y="1026348"/>
                </a:lnTo>
                <a:lnTo>
                  <a:pt x="0" y="1026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sp>
        <p:nvSpPr>
          <p:cNvPr name="Freeform 3" id="3"/>
          <p:cNvSpPr/>
          <p:nvPr/>
        </p:nvSpPr>
        <p:spPr>
          <a:xfrm flipH="false" flipV="false" rot="0">
            <a:off x="900164" y="3778792"/>
            <a:ext cx="16158602" cy="7092087"/>
          </a:xfrm>
          <a:custGeom>
            <a:avLst/>
            <a:gdLst/>
            <a:ahLst/>
            <a:cxnLst/>
            <a:rect r="r" b="b" t="t" l="l"/>
            <a:pathLst>
              <a:path h="7092087" w="16158602">
                <a:moveTo>
                  <a:pt x="0" y="0"/>
                </a:moveTo>
                <a:lnTo>
                  <a:pt x="16158602" y="0"/>
                </a:lnTo>
                <a:lnTo>
                  <a:pt x="16158602" y="7092087"/>
                </a:lnTo>
                <a:lnTo>
                  <a:pt x="0" y="7092087"/>
                </a:lnTo>
                <a:lnTo>
                  <a:pt x="0" y="0"/>
                </a:lnTo>
                <a:close/>
              </a:path>
            </a:pathLst>
          </a:custGeom>
          <a:blipFill>
            <a:blip r:embed="rId3"/>
            <a:stretch>
              <a:fillRect l="0" t="-7709" r="0" b="-6210"/>
            </a:stretch>
          </a:blipFill>
        </p:spPr>
      </p:sp>
      <p:grpSp>
        <p:nvGrpSpPr>
          <p:cNvPr name="Group 4" id="4"/>
          <p:cNvGrpSpPr/>
          <p:nvPr/>
        </p:nvGrpSpPr>
        <p:grpSpPr>
          <a:xfrm rot="0">
            <a:off x="15666712" y="7641705"/>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6451800" y="8422755"/>
            <a:ext cx="1515925" cy="1518687"/>
          </a:xfrm>
          <a:custGeom>
            <a:avLst/>
            <a:gdLst/>
            <a:ahLst/>
            <a:cxnLst/>
            <a:rect r="r" b="b" t="t" l="l"/>
            <a:pathLst>
              <a:path h="1518687" w="1515925">
                <a:moveTo>
                  <a:pt x="0" y="0"/>
                </a:moveTo>
                <a:lnTo>
                  <a:pt x="1515925" y="0"/>
                </a:lnTo>
                <a:lnTo>
                  <a:pt x="1515925" y="1518687"/>
                </a:lnTo>
                <a:lnTo>
                  <a:pt x="0" y="1518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453320" y="1619359"/>
            <a:ext cx="9052290" cy="1584004"/>
            <a:chOff x="0" y="0"/>
            <a:chExt cx="2384142" cy="417186"/>
          </a:xfrm>
        </p:grpSpPr>
        <p:sp>
          <p:nvSpPr>
            <p:cNvPr name="Freeform 9" id="9"/>
            <p:cNvSpPr/>
            <p:nvPr/>
          </p:nvSpPr>
          <p:spPr>
            <a:xfrm flipH="false" flipV="false" rot="0">
              <a:off x="0" y="0"/>
              <a:ext cx="2384142" cy="417186"/>
            </a:xfrm>
            <a:custGeom>
              <a:avLst/>
              <a:gdLst/>
              <a:ahLst/>
              <a:cxnLst/>
              <a:rect r="r" b="b" t="t" l="l"/>
              <a:pathLst>
                <a:path h="417186" w="2384142">
                  <a:moveTo>
                    <a:pt x="25657" y="0"/>
                  </a:moveTo>
                  <a:lnTo>
                    <a:pt x="2358485" y="0"/>
                  </a:lnTo>
                  <a:cubicBezTo>
                    <a:pt x="2365290" y="0"/>
                    <a:pt x="2371816" y="2703"/>
                    <a:pt x="2376627" y="7515"/>
                  </a:cubicBezTo>
                  <a:cubicBezTo>
                    <a:pt x="2381439" y="12327"/>
                    <a:pt x="2384142" y="18853"/>
                    <a:pt x="2384142" y="25657"/>
                  </a:cubicBezTo>
                  <a:lnTo>
                    <a:pt x="2384142" y="391529"/>
                  </a:lnTo>
                  <a:cubicBezTo>
                    <a:pt x="2384142" y="398334"/>
                    <a:pt x="2381439" y="404860"/>
                    <a:pt x="2376627" y="409671"/>
                  </a:cubicBezTo>
                  <a:cubicBezTo>
                    <a:pt x="2371816" y="414483"/>
                    <a:pt x="2365290" y="417186"/>
                    <a:pt x="2358485" y="417186"/>
                  </a:cubicBezTo>
                  <a:lnTo>
                    <a:pt x="25657" y="417186"/>
                  </a:lnTo>
                  <a:cubicBezTo>
                    <a:pt x="18853" y="417186"/>
                    <a:pt x="12327" y="414483"/>
                    <a:pt x="7515" y="409671"/>
                  </a:cubicBezTo>
                  <a:cubicBezTo>
                    <a:pt x="2703" y="404860"/>
                    <a:pt x="0" y="398334"/>
                    <a:pt x="0" y="391529"/>
                  </a:cubicBezTo>
                  <a:lnTo>
                    <a:pt x="0" y="25657"/>
                  </a:lnTo>
                  <a:cubicBezTo>
                    <a:pt x="0" y="18853"/>
                    <a:pt x="2703" y="12327"/>
                    <a:pt x="7515" y="7515"/>
                  </a:cubicBezTo>
                  <a:cubicBezTo>
                    <a:pt x="12327" y="2703"/>
                    <a:pt x="18853" y="0"/>
                    <a:pt x="25657" y="0"/>
                  </a:cubicBezTo>
                  <a:close/>
                </a:path>
              </a:pathLst>
            </a:custGeom>
            <a:solidFill>
              <a:srgbClr val="202226"/>
            </a:solidFill>
          </p:spPr>
        </p:sp>
        <p:sp>
          <p:nvSpPr>
            <p:cNvPr name="TextBox 10" id="10"/>
            <p:cNvSpPr txBox="true"/>
            <p:nvPr/>
          </p:nvSpPr>
          <p:spPr>
            <a:xfrm>
              <a:off x="0" y="-38100"/>
              <a:ext cx="2384142" cy="45528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393074" y="1705084"/>
            <a:ext cx="11172781" cy="1369695"/>
          </a:xfrm>
          <a:prstGeom prst="rect">
            <a:avLst/>
          </a:prstGeom>
        </p:spPr>
        <p:txBody>
          <a:bodyPr anchor="t" rtlCol="false" tIns="0" lIns="0" bIns="0" rIns="0">
            <a:spAutoFit/>
          </a:bodyPr>
          <a:lstStyle/>
          <a:p>
            <a:pPr algn="ctr">
              <a:lnSpc>
                <a:spcPts val="10560"/>
              </a:lnSpc>
            </a:pPr>
            <a:r>
              <a:rPr lang="en-US" sz="9600">
                <a:solidFill>
                  <a:srgbClr val="FFFFFF"/>
                </a:solidFill>
                <a:latin typeface="Questrial"/>
                <a:ea typeface="Questrial"/>
                <a:cs typeface="Questrial"/>
                <a:sym typeface="Questrial"/>
              </a:rPr>
              <a:t>Segmentations</a:t>
            </a:r>
          </a:p>
        </p:txBody>
      </p:sp>
      <p:sp>
        <p:nvSpPr>
          <p:cNvPr name="TextBox 12" id="12"/>
          <p:cNvSpPr txBox="true"/>
          <p:nvPr/>
        </p:nvSpPr>
        <p:spPr>
          <a:xfrm rot="0">
            <a:off x="17606832" y="235484"/>
            <a:ext cx="152400" cy="200025"/>
          </a:xfrm>
          <a:prstGeom prst="rect">
            <a:avLst/>
          </a:prstGeom>
        </p:spPr>
        <p:txBody>
          <a:bodyPr anchor="t" rtlCol="false" tIns="0" lIns="0" bIns="0" rIns="0" wrap="none">
            <a:spAutoFit/>
          </a:bodyPr>
          <a:lstStyle/>
          <a:p>
            <a:pPr algn="ctr">
              <a:lnSpc>
                <a:spcPts val="3499"/>
              </a:lnSpc>
              <a:spcBef>
                <a:spcPct val="0"/>
              </a:spcBef>
            </a:pPr>
            <a:r>
              <a:rPr lang="en-US" b="true" sz="2499">
                <a:solidFill>
                  <a:srgbClr val="202226"/>
                </a:solidFill>
                <a:latin typeface="Canva Sans Bold"/>
                <a:ea typeface="Canva Sans Bold"/>
                <a:cs typeface="Canva Sans Bold"/>
                <a:sym typeface="Canva Sans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sp>
        <p:nvSpPr>
          <p:cNvPr name="Freeform 3" id="3"/>
          <p:cNvSpPr/>
          <p:nvPr/>
        </p:nvSpPr>
        <p:spPr>
          <a:xfrm flipH="false" flipV="false" rot="0">
            <a:off x="-614188" y="6102410"/>
            <a:ext cx="19516376" cy="5083314"/>
          </a:xfrm>
          <a:custGeom>
            <a:avLst/>
            <a:gdLst/>
            <a:ahLst/>
            <a:cxnLst/>
            <a:rect r="r" b="b" t="t" l="l"/>
            <a:pathLst>
              <a:path h="5083314" w="19516376">
                <a:moveTo>
                  <a:pt x="0" y="0"/>
                </a:moveTo>
                <a:lnTo>
                  <a:pt x="19516376" y="0"/>
                </a:lnTo>
                <a:lnTo>
                  <a:pt x="19516376" y="5083314"/>
                </a:lnTo>
                <a:lnTo>
                  <a:pt x="0" y="5083314"/>
                </a:lnTo>
                <a:lnTo>
                  <a:pt x="0" y="0"/>
                </a:lnTo>
                <a:close/>
              </a:path>
            </a:pathLst>
          </a:custGeom>
          <a:blipFill>
            <a:blip r:embed="rId3"/>
            <a:stretch>
              <a:fillRect l="0" t="-57980" r="0" b="-57980"/>
            </a:stretch>
          </a:blipFill>
        </p:spPr>
      </p:sp>
      <p:grpSp>
        <p:nvGrpSpPr>
          <p:cNvPr name="Group 4" id="4"/>
          <p:cNvGrpSpPr/>
          <p:nvPr/>
        </p:nvGrpSpPr>
        <p:grpSpPr>
          <a:xfrm rot="0">
            <a:off x="1840660" y="2100198"/>
            <a:ext cx="14606680" cy="6737926"/>
            <a:chOff x="0" y="0"/>
            <a:chExt cx="3847027" cy="1774598"/>
          </a:xfrm>
        </p:grpSpPr>
        <p:sp>
          <p:nvSpPr>
            <p:cNvPr name="Freeform 5" id="5"/>
            <p:cNvSpPr/>
            <p:nvPr/>
          </p:nvSpPr>
          <p:spPr>
            <a:xfrm flipH="false" flipV="false" rot="0">
              <a:off x="0" y="0"/>
              <a:ext cx="3847027" cy="1774598"/>
            </a:xfrm>
            <a:custGeom>
              <a:avLst/>
              <a:gdLst/>
              <a:ahLst/>
              <a:cxnLst/>
              <a:rect r="r" b="b" t="t" l="l"/>
              <a:pathLst>
                <a:path h="1774598" w="3847027">
                  <a:moveTo>
                    <a:pt x="25441" y="0"/>
                  </a:moveTo>
                  <a:lnTo>
                    <a:pt x="3821586" y="0"/>
                  </a:lnTo>
                  <a:cubicBezTo>
                    <a:pt x="3835636" y="0"/>
                    <a:pt x="3847027" y="11390"/>
                    <a:pt x="3847027" y="25441"/>
                  </a:cubicBezTo>
                  <a:lnTo>
                    <a:pt x="3847027" y="1749157"/>
                  </a:lnTo>
                  <a:cubicBezTo>
                    <a:pt x="3847027" y="1763207"/>
                    <a:pt x="3835636" y="1774598"/>
                    <a:pt x="3821586" y="1774598"/>
                  </a:cubicBezTo>
                  <a:lnTo>
                    <a:pt x="25441" y="1774598"/>
                  </a:lnTo>
                  <a:cubicBezTo>
                    <a:pt x="11390" y="1774598"/>
                    <a:pt x="0" y="1763207"/>
                    <a:pt x="0" y="1749157"/>
                  </a:cubicBezTo>
                  <a:lnTo>
                    <a:pt x="0" y="25441"/>
                  </a:lnTo>
                  <a:cubicBezTo>
                    <a:pt x="0" y="11390"/>
                    <a:pt x="11390" y="0"/>
                    <a:pt x="25441" y="0"/>
                  </a:cubicBezTo>
                  <a:close/>
                </a:path>
              </a:pathLst>
            </a:custGeom>
            <a:solidFill>
              <a:srgbClr val="202226"/>
            </a:solidFill>
          </p:spPr>
        </p:sp>
        <p:sp>
          <p:nvSpPr>
            <p:cNvPr name="TextBox 6" id="6"/>
            <p:cNvSpPr txBox="true"/>
            <p:nvPr/>
          </p:nvSpPr>
          <p:spPr>
            <a:xfrm>
              <a:off x="0" y="-38100"/>
              <a:ext cx="3847027" cy="1812698"/>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2635029" y="4421660"/>
            <a:ext cx="3455505" cy="0"/>
          </a:xfrm>
          <a:prstGeom prst="line">
            <a:avLst/>
          </a:prstGeom>
          <a:ln cap="flat" w="9525">
            <a:solidFill>
              <a:srgbClr val="FCFCFC">
                <a:alpha val="49804"/>
              </a:srgbClr>
            </a:solidFill>
            <a:prstDash val="solid"/>
            <a:headEnd type="none" len="sm" w="sm"/>
            <a:tailEnd type="none" len="sm" w="sm"/>
          </a:ln>
        </p:spPr>
      </p:sp>
      <p:grpSp>
        <p:nvGrpSpPr>
          <p:cNvPr name="Group 8" id="8"/>
          <p:cNvGrpSpPr/>
          <p:nvPr/>
        </p:nvGrpSpPr>
        <p:grpSpPr>
          <a:xfrm rot="0">
            <a:off x="16224448" y="8089255"/>
            <a:ext cx="2080814" cy="20808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451800" y="8422755"/>
            <a:ext cx="1515925" cy="1518687"/>
          </a:xfrm>
          <a:custGeom>
            <a:avLst/>
            <a:gdLst/>
            <a:ahLst/>
            <a:cxnLst/>
            <a:rect r="r" b="b" t="t" l="l"/>
            <a:pathLst>
              <a:path h="1518687" w="1515925">
                <a:moveTo>
                  <a:pt x="0" y="0"/>
                </a:moveTo>
                <a:lnTo>
                  <a:pt x="1515925" y="0"/>
                </a:lnTo>
                <a:lnTo>
                  <a:pt x="1515925" y="1518687"/>
                </a:lnTo>
                <a:lnTo>
                  <a:pt x="0" y="1518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401393" y="2372922"/>
            <a:ext cx="1191282" cy="1176391"/>
          </a:xfrm>
          <a:custGeom>
            <a:avLst/>
            <a:gdLst/>
            <a:ahLst/>
            <a:cxnLst/>
            <a:rect r="r" b="b" t="t" l="l"/>
            <a:pathLst>
              <a:path h="1176391" w="1191282">
                <a:moveTo>
                  <a:pt x="0" y="0"/>
                </a:moveTo>
                <a:lnTo>
                  <a:pt x="1191282" y="0"/>
                </a:lnTo>
                <a:lnTo>
                  <a:pt x="1191282" y="1176391"/>
                </a:lnTo>
                <a:lnTo>
                  <a:pt x="0" y="1176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762155" y="2161845"/>
            <a:ext cx="981170" cy="1132664"/>
          </a:xfrm>
          <a:custGeom>
            <a:avLst/>
            <a:gdLst/>
            <a:ahLst/>
            <a:cxnLst/>
            <a:rect r="r" b="b" t="t" l="l"/>
            <a:pathLst>
              <a:path h="1132664" w="981170">
                <a:moveTo>
                  <a:pt x="0" y="0"/>
                </a:moveTo>
                <a:lnTo>
                  <a:pt x="981170" y="0"/>
                </a:lnTo>
                <a:lnTo>
                  <a:pt x="981170" y="1132664"/>
                </a:lnTo>
                <a:lnTo>
                  <a:pt x="0" y="11326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4" id="14"/>
          <p:cNvSpPr/>
          <p:nvPr/>
        </p:nvSpPr>
        <p:spPr>
          <a:xfrm>
            <a:off x="6972881" y="4421660"/>
            <a:ext cx="3455505" cy="0"/>
          </a:xfrm>
          <a:prstGeom prst="line">
            <a:avLst/>
          </a:prstGeom>
          <a:ln cap="flat" w="9525">
            <a:solidFill>
              <a:srgbClr val="FCFCFC">
                <a:alpha val="49804"/>
              </a:srgbClr>
            </a:solidFill>
            <a:prstDash val="solid"/>
            <a:headEnd type="none" len="sm" w="sm"/>
            <a:tailEnd type="none" len="sm" w="sm"/>
          </a:ln>
        </p:spPr>
      </p:sp>
      <p:sp>
        <p:nvSpPr>
          <p:cNvPr name="AutoShape 15" id="15"/>
          <p:cNvSpPr/>
          <p:nvPr/>
        </p:nvSpPr>
        <p:spPr>
          <a:xfrm>
            <a:off x="11572401" y="4421660"/>
            <a:ext cx="3455505" cy="0"/>
          </a:xfrm>
          <a:prstGeom prst="line">
            <a:avLst/>
          </a:prstGeom>
          <a:ln cap="flat" w="9525">
            <a:solidFill>
              <a:srgbClr val="FCFCFC">
                <a:alpha val="49804"/>
              </a:srgbClr>
            </a:solidFill>
            <a:prstDash val="solid"/>
            <a:headEnd type="none" len="sm" w="sm"/>
            <a:tailEnd type="none" len="sm" w="sm"/>
          </a:ln>
        </p:spPr>
      </p:sp>
      <p:sp>
        <p:nvSpPr>
          <p:cNvPr name="Freeform 16" id="16"/>
          <p:cNvSpPr/>
          <p:nvPr/>
        </p:nvSpPr>
        <p:spPr>
          <a:xfrm flipH="false" flipV="false" rot="0">
            <a:off x="11931831" y="2368422"/>
            <a:ext cx="1088783" cy="1088783"/>
          </a:xfrm>
          <a:custGeom>
            <a:avLst/>
            <a:gdLst/>
            <a:ahLst/>
            <a:cxnLst/>
            <a:rect r="r" b="b" t="t" l="l"/>
            <a:pathLst>
              <a:path h="1088783" w="1088783">
                <a:moveTo>
                  <a:pt x="0" y="0"/>
                </a:moveTo>
                <a:lnTo>
                  <a:pt x="1088782" y="0"/>
                </a:lnTo>
                <a:lnTo>
                  <a:pt x="1088782" y="1088783"/>
                </a:lnTo>
                <a:lnTo>
                  <a:pt x="0" y="10887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352749" y="463803"/>
            <a:ext cx="17386057" cy="1369695"/>
          </a:xfrm>
          <a:prstGeom prst="rect">
            <a:avLst/>
          </a:prstGeom>
        </p:spPr>
        <p:txBody>
          <a:bodyPr anchor="t" rtlCol="false" tIns="0" lIns="0" bIns="0" rIns="0">
            <a:spAutoFit/>
          </a:bodyPr>
          <a:lstStyle/>
          <a:p>
            <a:pPr algn="ctr">
              <a:lnSpc>
                <a:spcPts val="10560"/>
              </a:lnSpc>
            </a:pPr>
            <a:r>
              <a:rPr lang="en-US" sz="9600">
                <a:solidFill>
                  <a:srgbClr val="202226"/>
                </a:solidFill>
                <a:latin typeface="Questrial"/>
                <a:ea typeface="Questrial"/>
                <a:cs typeface="Questrial"/>
                <a:sym typeface="Questrial"/>
              </a:rPr>
              <a:t>Demographic Segmentation</a:t>
            </a:r>
          </a:p>
        </p:txBody>
      </p:sp>
      <p:sp>
        <p:nvSpPr>
          <p:cNvPr name="TextBox 18" id="18"/>
          <p:cNvSpPr txBox="true"/>
          <p:nvPr/>
        </p:nvSpPr>
        <p:spPr>
          <a:xfrm rot="0">
            <a:off x="2792410" y="3542159"/>
            <a:ext cx="3140331"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Age</a:t>
            </a:r>
          </a:p>
        </p:txBody>
      </p:sp>
      <p:sp>
        <p:nvSpPr>
          <p:cNvPr name="TextBox 19" id="19"/>
          <p:cNvSpPr txBox="true"/>
          <p:nvPr/>
        </p:nvSpPr>
        <p:spPr>
          <a:xfrm rot="0">
            <a:off x="2462866" y="4557943"/>
            <a:ext cx="3799420" cy="4173556"/>
          </a:xfrm>
          <a:prstGeom prst="rect">
            <a:avLst/>
          </a:prstGeom>
        </p:spPr>
        <p:txBody>
          <a:bodyPr anchor="t" rtlCol="false" tIns="0" lIns="0" bIns="0" rIns="0">
            <a:spAutoFit/>
          </a:bodyPr>
          <a:lstStyle/>
          <a:p>
            <a:pPr algn="l">
              <a:lnSpc>
                <a:spcPts val="2641"/>
              </a:lnSpc>
            </a:pPr>
            <a:r>
              <a:rPr lang="en-US" sz="1886">
                <a:solidFill>
                  <a:srgbClr val="D9D9D9"/>
                </a:solidFill>
                <a:latin typeface="Open Sauce"/>
                <a:ea typeface="Open Sauce"/>
                <a:cs typeface="Open Sauce"/>
                <a:sym typeface="Open Sauce"/>
              </a:rPr>
              <a:t>1 - 25–35 years:</a:t>
            </a:r>
          </a:p>
          <a:p>
            <a:pPr algn="l" marL="407351" indent="-203676" lvl="1">
              <a:lnSpc>
                <a:spcPts val="2641"/>
              </a:lnSpc>
              <a:buFont typeface="Arial"/>
              <a:buChar char="•"/>
            </a:pPr>
            <a:r>
              <a:rPr lang="en-US" sz="1886">
                <a:solidFill>
                  <a:srgbClr val="D9D9D9"/>
                </a:solidFill>
                <a:latin typeface="Open Sauce"/>
                <a:ea typeface="Open Sauce"/>
                <a:cs typeface="Open Sauce"/>
                <a:sym typeface="Open Sauce"/>
              </a:rPr>
              <a:t>Young professionals or newlyweds setting up their homes.</a:t>
            </a:r>
          </a:p>
          <a:p>
            <a:pPr algn="l" marL="407351" indent="-203676" lvl="1">
              <a:lnSpc>
                <a:spcPts val="2641"/>
              </a:lnSpc>
              <a:buFont typeface="Arial"/>
              <a:buChar char="•"/>
            </a:pPr>
            <a:r>
              <a:rPr lang="en-US" sz="1886">
                <a:solidFill>
                  <a:srgbClr val="D9D9D9"/>
                </a:solidFill>
                <a:latin typeface="Open Sauce"/>
                <a:ea typeface="Open Sauce"/>
                <a:cs typeface="Open Sauce"/>
                <a:sym typeface="Open Sauce"/>
              </a:rPr>
              <a:t>Need compact and stylish solutions for small spaces.</a:t>
            </a:r>
          </a:p>
          <a:p>
            <a:pPr algn="l">
              <a:lnSpc>
                <a:spcPts val="2641"/>
              </a:lnSpc>
            </a:pPr>
            <a:r>
              <a:rPr lang="en-US" sz="1886">
                <a:solidFill>
                  <a:srgbClr val="D9D9D9"/>
                </a:solidFill>
                <a:latin typeface="Open Sauce"/>
                <a:ea typeface="Open Sauce"/>
                <a:cs typeface="Open Sauce"/>
                <a:sym typeface="Open Sauce"/>
              </a:rPr>
              <a:t>2 - </a:t>
            </a:r>
            <a:r>
              <a:rPr lang="en-US" sz="1886">
                <a:solidFill>
                  <a:srgbClr val="D9D9D9"/>
                </a:solidFill>
                <a:latin typeface="Open Sauce"/>
                <a:ea typeface="Open Sauce"/>
                <a:cs typeface="Open Sauce"/>
                <a:sym typeface="Open Sauce"/>
              </a:rPr>
              <a:t>36–45 years:</a:t>
            </a:r>
          </a:p>
          <a:p>
            <a:pPr algn="l" marL="407351" indent="-203676" lvl="1">
              <a:lnSpc>
                <a:spcPts val="2641"/>
              </a:lnSpc>
              <a:buFont typeface="Arial"/>
              <a:buChar char="•"/>
            </a:pPr>
            <a:r>
              <a:rPr lang="en-US" sz="1886">
                <a:solidFill>
                  <a:srgbClr val="D9D9D9"/>
                </a:solidFill>
                <a:latin typeface="Open Sauce"/>
                <a:ea typeface="Open Sauce"/>
                <a:cs typeface="Open Sauce"/>
                <a:sym typeface="Open Sauce"/>
              </a:rPr>
              <a:t>Parents or homeowners with families.</a:t>
            </a:r>
          </a:p>
          <a:p>
            <a:pPr algn="l" marL="407351" indent="-203676" lvl="1">
              <a:lnSpc>
                <a:spcPts val="2641"/>
              </a:lnSpc>
              <a:buFont typeface="Arial"/>
              <a:buChar char="•"/>
            </a:pPr>
            <a:r>
              <a:rPr lang="en-US" sz="1886">
                <a:solidFill>
                  <a:srgbClr val="D9D9D9"/>
                </a:solidFill>
                <a:latin typeface="Open Sauce"/>
                <a:ea typeface="Open Sauce"/>
                <a:cs typeface="Open Sauce"/>
                <a:sym typeface="Open Sauce"/>
              </a:rPr>
              <a:t>Require durable and spacious drying racks for heavy laundry loads.</a:t>
            </a:r>
          </a:p>
          <a:p>
            <a:pPr algn="l">
              <a:lnSpc>
                <a:spcPts val="1381"/>
              </a:lnSpc>
            </a:pPr>
          </a:p>
        </p:txBody>
      </p:sp>
      <p:sp>
        <p:nvSpPr>
          <p:cNvPr name="TextBox 20" id="20"/>
          <p:cNvSpPr txBox="true"/>
          <p:nvPr/>
        </p:nvSpPr>
        <p:spPr>
          <a:xfrm rot="0">
            <a:off x="7130262" y="3542159"/>
            <a:ext cx="3140331"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Gender</a:t>
            </a:r>
          </a:p>
        </p:txBody>
      </p:sp>
      <p:sp>
        <p:nvSpPr>
          <p:cNvPr name="TextBox 21" id="21"/>
          <p:cNvSpPr txBox="true"/>
          <p:nvPr/>
        </p:nvSpPr>
        <p:spPr>
          <a:xfrm rot="0">
            <a:off x="7017633" y="4600914"/>
            <a:ext cx="3799420" cy="3488340"/>
          </a:xfrm>
          <a:prstGeom prst="rect">
            <a:avLst/>
          </a:prstGeom>
        </p:spPr>
        <p:txBody>
          <a:bodyPr anchor="t" rtlCol="false" tIns="0" lIns="0" bIns="0" rIns="0">
            <a:spAutoFit/>
          </a:bodyPr>
          <a:lstStyle/>
          <a:p>
            <a:pPr algn="l">
              <a:lnSpc>
                <a:spcPts val="3226"/>
              </a:lnSpc>
            </a:pPr>
            <a:r>
              <a:rPr lang="en-US" sz="1886">
                <a:solidFill>
                  <a:srgbClr val="D9D9D9"/>
                </a:solidFill>
                <a:latin typeface="Open Sauce"/>
                <a:ea typeface="Open Sauce"/>
                <a:cs typeface="Open Sauce"/>
                <a:sym typeface="Open Sauce"/>
              </a:rPr>
              <a:t>1 - Women:</a:t>
            </a:r>
          </a:p>
          <a:p>
            <a:pPr algn="l" marL="407351" indent="-203676" lvl="1">
              <a:lnSpc>
                <a:spcPts val="3226"/>
              </a:lnSpc>
              <a:buFont typeface="Arial"/>
              <a:buChar char="•"/>
            </a:pPr>
            <a:r>
              <a:rPr lang="en-US" sz="1886">
                <a:solidFill>
                  <a:srgbClr val="D9D9D9"/>
                </a:solidFill>
                <a:latin typeface="Open Sauce"/>
                <a:ea typeface="Open Sauce"/>
                <a:cs typeface="Open Sauce"/>
                <a:sym typeface="Open Sauce"/>
              </a:rPr>
              <a:t>Focus on homemakers and working mothers who manage household chores.</a:t>
            </a:r>
          </a:p>
          <a:p>
            <a:pPr algn="l">
              <a:lnSpc>
                <a:spcPts val="3226"/>
              </a:lnSpc>
            </a:pPr>
            <a:r>
              <a:rPr lang="en-US" sz="1886">
                <a:solidFill>
                  <a:srgbClr val="D9D9D9"/>
                </a:solidFill>
                <a:latin typeface="Open Sauce"/>
                <a:ea typeface="Open Sauce"/>
                <a:cs typeface="Open Sauce"/>
                <a:sym typeface="Open Sauce"/>
              </a:rPr>
              <a:t>2 - M</a:t>
            </a:r>
            <a:r>
              <a:rPr lang="en-US" sz="1886">
                <a:solidFill>
                  <a:srgbClr val="D9D9D9"/>
                </a:solidFill>
                <a:latin typeface="Open Sauce"/>
                <a:ea typeface="Open Sauce"/>
                <a:cs typeface="Open Sauce"/>
                <a:sym typeface="Open Sauce"/>
              </a:rPr>
              <a:t>en:</a:t>
            </a:r>
          </a:p>
          <a:p>
            <a:pPr algn="l" marL="407351" indent="-203676" lvl="1">
              <a:lnSpc>
                <a:spcPts val="3226"/>
              </a:lnSpc>
              <a:buFont typeface="Arial"/>
              <a:buChar char="•"/>
            </a:pPr>
            <a:r>
              <a:rPr lang="en-US" sz="1886">
                <a:solidFill>
                  <a:srgbClr val="D9D9D9"/>
                </a:solidFill>
                <a:latin typeface="Open Sauce"/>
                <a:ea typeface="Open Sauce"/>
                <a:cs typeface="Open Sauce"/>
                <a:sym typeface="Open Sauce"/>
              </a:rPr>
              <a:t>Target bachelors or men living alone who prioritize convenience.</a:t>
            </a:r>
          </a:p>
          <a:p>
            <a:pPr algn="l">
              <a:lnSpc>
                <a:spcPts val="1687"/>
              </a:lnSpc>
            </a:pPr>
          </a:p>
        </p:txBody>
      </p:sp>
      <p:sp>
        <p:nvSpPr>
          <p:cNvPr name="TextBox 22" id="22"/>
          <p:cNvSpPr txBox="true"/>
          <p:nvPr/>
        </p:nvSpPr>
        <p:spPr>
          <a:xfrm rot="0">
            <a:off x="11729783" y="3542159"/>
            <a:ext cx="3140331"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Income Level</a:t>
            </a:r>
          </a:p>
        </p:txBody>
      </p:sp>
      <p:sp>
        <p:nvSpPr>
          <p:cNvPr name="TextBox 23" id="23"/>
          <p:cNvSpPr txBox="true"/>
          <p:nvPr/>
        </p:nvSpPr>
        <p:spPr>
          <a:xfrm rot="0">
            <a:off x="11572401" y="4619964"/>
            <a:ext cx="3899572" cy="4011412"/>
          </a:xfrm>
          <a:prstGeom prst="rect">
            <a:avLst/>
          </a:prstGeom>
        </p:spPr>
        <p:txBody>
          <a:bodyPr anchor="t" rtlCol="false" tIns="0" lIns="0" bIns="0" rIns="0">
            <a:spAutoFit/>
          </a:bodyPr>
          <a:lstStyle/>
          <a:p>
            <a:pPr algn="l">
              <a:lnSpc>
                <a:spcPts val="3037"/>
              </a:lnSpc>
            </a:pPr>
            <a:r>
              <a:rPr lang="en-US" sz="1886">
                <a:solidFill>
                  <a:srgbClr val="D9D9D9"/>
                </a:solidFill>
                <a:latin typeface="Open Sauce"/>
                <a:ea typeface="Open Sauce"/>
                <a:cs typeface="Open Sauce"/>
                <a:sym typeface="Open Sauce"/>
              </a:rPr>
              <a:t>1 - Middle-Income Households:</a:t>
            </a:r>
          </a:p>
          <a:p>
            <a:pPr algn="l" marL="407351" indent="-203676" lvl="1">
              <a:lnSpc>
                <a:spcPts val="3037"/>
              </a:lnSpc>
              <a:buFont typeface="Arial"/>
              <a:buChar char="•"/>
            </a:pPr>
            <a:r>
              <a:rPr lang="en-US" sz="1886">
                <a:solidFill>
                  <a:srgbClr val="D9D9D9"/>
                </a:solidFill>
                <a:latin typeface="Open Sauce"/>
                <a:ea typeface="Open Sauce"/>
                <a:cs typeface="Open Sauce"/>
                <a:sym typeface="Open Sauce"/>
              </a:rPr>
              <a:t>Value for money is a priority.</a:t>
            </a:r>
          </a:p>
          <a:p>
            <a:pPr algn="l" marL="407351" indent="-203676" lvl="1">
              <a:lnSpc>
                <a:spcPts val="3037"/>
              </a:lnSpc>
              <a:buFont typeface="Arial"/>
              <a:buChar char="•"/>
            </a:pPr>
            <a:r>
              <a:rPr lang="en-US" sz="1886">
                <a:solidFill>
                  <a:srgbClr val="D9D9D9"/>
                </a:solidFill>
                <a:latin typeface="Open Sauce"/>
                <a:ea typeface="Open Sauce"/>
                <a:cs typeface="Open Sauce"/>
                <a:sym typeface="Open Sauce"/>
              </a:rPr>
              <a:t>Practical features and durability attract this group.</a:t>
            </a:r>
          </a:p>
          <a:p>
            <a:pPr algn="l">
              <a:lnSpc>
                <a:spcPts val="3037"/>
              </a:lnSpc>
            </a:pPr>
            <a:r>
              <a:rPr lang="en-US" sz="1886">
                <a:solidFill>
                  <a:srgbClr val="D9D9D9"/>
                </a:solidFill>
                <a:latin typeface="Open Sauce"/>
                <a:ea typeface="Open Sauce"/>
                <a:cs typeface="Open Sauce"/>
                <a:sym typeface="Open Sauce"/>
              </a:rPr>
              <a:t>2 - </a:t>
            </a:r>
            <a:r>
              <a:rPr lang="en-US" sz="1886">
                <a:solidFill>
                  <a:srgbClr val="D9D9D9"/>
                </a:solidFill>
                <a:latin typeface="Open Sauce"/>
                <a:ea typeface="Open Sauce"/>
                <a:cs typeface="Open Sauce"/>
                <a:sym typeface="Open Sauce"/>
              </a:rPr>
              <a:t>Upper-Middle-Income Households:</a:t>
            </a:r>
          </a:p>
          <a:p>
            <a:pPr algn="l" marL="407351" indent="-203676" lvl="1">
              <a:lnSpc>
                <a:spcPts val="3037"/>
              </a:lnSpc>
              <a:buFont typeface="Arial"/>
              <a:buChar char="•"/>
            </a:pPr>
            <a:r>
              <a:rPr lang="en-US" sz="1886">
                <a:solidFill>
                  <a:srgbClr val="D9D9D9"/>
                </a:solidFill>
                <a:latin typeface="Open Sauce"/>
                <a:ea typeface="Open Sauce"/>
                <a:cs typeface="Open Sauce"/>
                <a:sym typeface="Open Sauce"/>
              </a:rPr>
              <a:t>Interested</a:t>
            </a:r>
            <a:r>
              <a:rPr lang="en-US" sz="1886">
                <a:solidFill>
                  <a:srgbClr val="D9D9D9"/>
                </a:solidFill>
                <a:latin typeface="Open Sauce"/>
                <a:ea typeface="Open Sauce"/>
                <a:cs typeface="Open Sauce"/>
                <a:sym typeface="Open Sauce"/>
              </a:rPr>
              <a:t> in pr</a:t>
            </a:r>
            <a:r>
              <a:rPr lang="en-US" sz="1886">
                <a:solidFill>
                  <a:srgbClr val="D9D9D9"/>
                </a:solidFill>
                <a:latin typeface="Open Sauce"/>
                <a:ea typeface="Open Sauce"/>
                <a:cs typeface="Open Sauce"/>
                <a:sym typeface="Open Sauce"/>
              </a:rPr>
              <a:t>emium design and additional features like adjustable height or sleek finishes.</a:t>
            </a:r>
          </a:p>
          <a:p>
            <a:pPr algn="l">
              <a:lnSpc>
                <a:spcPts val="1588"/>
              </a:lnSpc>
            </a:pPr>
          </a:p>
        </p:txBody>
      </p:sp>
      <p:sp>
        <p:nvSpPr>
          <p:cNvPr name="TextBox 24" id="24"/>
          <p:cNvSpPr txBox="true"/>
          <p:nvPr/>
        </p:nvSpPr>
        <p:spPr>
          <a:xfrm rot="0">
            <a:off x="17738806" y="330453"/>
            <a:ext cx="152400" cy="200025"/>
          </a:xfrm>
          <a:prstGeom prst="rect">
            <a:avLst/>
          </a:prstGeom>
        </p:spPr>
        <p:txBody>
          <a:bodyPr anchor="t" rtlCol="false" tIns="0" lIns="0" bIns="0" rIns="0" wrap="none">
            <a:spAutoFit/>
          </a:bodyPr>
          <a:lstStyle/>
          <a:p>
            <a:pPr algn="ctr">
              <a:lnSpc>
                <a:spcPts val="3499"/>
              </a:lnSpc>
              <a:spcBef>
                <a:spcPct val="0"/>
              </a:spcBef>
            </a:pPr>
            <a:r>
              <a:rPr lang="en-US" b="true" sz="2499">
                <a:solidFill>
                  <a:srgbClr val="202226"/>
                </a:solidFill>
                <a:latin typeface="Canva Sans Bold"/>
                <a:ea typeface="Canva Sans Bold"/>
                <a:cs typeface="Canva Sans Bold"/>
                <a:sym typeface="Canva Sans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0" t="-16777" r="0" b="-16777"/>
            </a:stretch>
          </a:blipFill>
        </p:spPr>
      </p:sp>
      <p:sp>
        <p:nvSpPr>
          <p:cNvPr name="Freeform 3" id="3"/>
          <p:cNvSpPr/>
          <p:nvPr/>
        </p:nvSpPr>
        <p:spPr>
          <a:xfrm flipH="false" flipV="false" rot="0">
            <a:off x="-614188" y="6102410"/>
            <a:ext cx="19516376" cy="5083314"/>
          </a:xfrm>
          <a:custGeom>
            <a:avLst/>
            <a:gdLst/>
            <a:ahLst/>
            <a:cxnLst/>
            <a:rect r="r" b="b" t="t" l="l"/>
            <a:pathLst>
              <a:path h="5083314" w="19516376">
                <a:moveTo>
                  <a:pt x="0" y="0"/>
                </a:moveTo>
                <a:lnTo>
                  <a:pt x="19516376" y="0"/>
                </a:lnTo>
                <a:lnTo>
                  <a:pt x="19516376" y="5083314"/>
                </a:lnTo>
                <a:lnTo>
                  <a:pt x="0" y="5083314"/>
                </a:lnTo>
                <a:lnTo>
                  <a:pt x="0" y="0"/>
                </a:lnTo>
                <a:close/>
              </a:path>
            </a:pathLst>
          </a:custGeom>
          <a:blipFill>
            <a:blip r:embed="rId3"/>
            <a:stretch>
              <a:fillRect l="0" t="-57980" r="0" b="-57980"/>
            </a:stretch>
          </a:blipFill>
        </p:spPr>
      </p:sp>
      <p:grpSp>
        <p:nvGrpSpPr>
          <p:cNvPr name="Group 4" id="4"/>
          <p:cNvGrpSpPr/>
          <p:nvPr/>
        </p:nvGrpSpPr>
        <p:grpSpPr>
          <a:xfrm rot="0">
            <a:off x="1969427" y="2085890"/>
            <a:ext cx="13333320" cy="6737926"/>
            <a:chOff x="0" y="0"/>
            <a:chExt cx="3511656" cy="1774598"/>
          </a:xfrm>
        </p:grpSpPr>
        <p:sp>
          <p:nvSpPr>
            <p:cNvPr name="Freeform 5" id="5"/>
            <p:cNvSpPr/>
            <p:nvPr/>
          </p:nvSpPr>
          <p:spPr>
            <a:xfrm flipH="false" flipV="false" rot="0">
              <a:off x="0" y="0"/>
              <a:ext cx="3511657" cy="1774598"/>
            </a:xfrm>
            <a:custGeom>
              <a:avLst/>
              <a:gdLst/>
              <a:ahLst/>
              <a:cxnLst/>
              <a:rect r="r" b="b" t="t" l="l"/>
              <a:pathLst>
                <a:path h="1774598" w="3511657">
                  <a:moveTo>
                    <a:pt x="27871" y="0"/>
                  </a:moveTo>
                  <a:lnTo>
                    <a:pt x="3483786" y="0"/>
                  </a:lnTo>
                  <a:cubicBezTo>
                    <a:pt x="3499178" y="0"/>
                    <a:pt x="3511657" y="12478"/>
                    <a:pt x="3511657" y="27871"/>
                  </a:cubicBezTo>
                  <a:lnTo>
                    <a:pt x="3511657" y="1746727"/>
                  </a:lnTo>
                  <a:cubicBezTo>
                    <a:pt x="3511657" y="1754119"/>
                    <a:pt x="3508720" y="1761208"/>
                    <a:pt x="3503494" y="1766435"/>
                  </a:cubicBezTo>
                  <a:cubicBezTo>
                    <a:pt x="3498267" y="1771661"/>
                    <a:pt x="3491178" y="1774598"/>
                    <a:pt x="3483786" y="1774598"/>
                  </a:cubicBezTo>
                  <a:lnTo>
                    <a:pt x="27871" y="1774598"/>
                  </a:lnTo>
                  <a:cubicBezTo>
                    <a:pt x="20479" y="1774598"/>
                    <a:pt x="13390" y="1771661"/>
                    <a:pt x="8163" y="1766435"/>
                  </a:cubicBezTo>
                  <a:cubicBezTo>
                    <a:pt x="2936" y="1761208"/>
                    <a:pt x="0" y="1754119"/>
                    <a:pt x="0" y="1746727"/>
                  </a:cubicBezTo>
                  <a:lnTo>
                    <a:pt x="0" y="27871"/>
                  </a:lnTo>
                  <a:cubicBezTo>
                    <a:pt x="0" y="20479"/>
                    <a:pt x="2936" y="13390"/>
                    <a:pt x="8163" y="8163"/>
                  </a:cubicBezTo>
                  <a:cubicBezTo>
                    <a:pt x="13390" y="2936"/>
                    <a:pt x="20479" y="0"/>
                    <a:pt x="27871" y="0"/>
                  </a:cubicBezTo>
                  <a:close/>
                </a:path>
              </a:pathLst>
            </a:custGeom>
            <a:solidFill>
              <a:srgbClr val="202226"/>
            </a:solidFill>
          </p:spPr>
        </p:sp>
        <p:sp>
          <p:nvSpPr>
            <p:cNvPr name="TextBox 6" id="6"/>
            <p:cNvSpPr txBox="true"/>
            <p:nvPr/>
          </p:nvSpPr>
          <p:spPr>
            <a:xfrm>
              <a:off x="0" y="-38100"/>
              <a:ext cx="3511656" cy="1812698"/>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3774135" y="4407352"/>
            <a:ext cx="3455505" cy="0"/>
          </a:xfrm>
          <a:prstGeom prst="line">
            <a:avLst/>
          </a:prstGeom>
          <a:ln cap="flat" w="9525">
            <a:solidFill>
              <a:srgbClr val="FCFCFC">
                <a:alpha val="49804"/>
              </a:srgbClr>
            </a:solidFill>
            <a:prstDash val="solid"/>
            <a:headEnd type="none" len="sm" w="sm"/>
            <a:tailEnd type="none" len="sm" w="sm"/>
          </a:ln>
        </p:spPr>
      </p:sp>
      <p:grpSp>
        <p:nvGrpSpPr>
          <p:cNvPr name="Group 8" id="8"/>
          <p:cNvGrpSpPr/>
          <p:nvPr/>
        </p:nvGrpSpPr>
        <p:grpSpPr>
          <a:xfrm rot="0">
            <a:off x="15666712" y="7641705"/>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F6D"/>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451800" y="8422755"/>
            <a:ext cx="1515925" cy="1518687"/>
          </a:xfrm>
          <a:custGeom>
            <a:avLst/>
            <a:gdLst/>
            <a:ahLst/>
            <a:cxnLst/>
            <a:rect r="r" b="b" t="t" l="l"/>
            <a:pathLst>
              <a:path h="1518687" w="1515925">
                <a:moveTo>
                  <a:pt x="0" y="0"/>
                </a:moveTo>
                <a:lnTo>
                  <a:pt x="1515925" y="0"/>
                </a:lnTo>
                <a:lnTo>
                  <a:pt x="1515925" y="1518687"/>
                </a:lnTo>
                <a:lnTo>
                  <a:pt x="0" y="1518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a:off x="9683823" y="4412115"/>
            <a:ext cx="3455505" cy="0"/>
          </a:xfrm>
          <a:prstGeom prst="line">
            <a:avLst/>
          </a:prstGeom>
          <a:ln cap="flat" w="9525">
            <a:solidFill>
              <a:srgbClr val="FCFCFC">
                <a:alpha val="49804"/>
              </a:srgbClr>
            </a:solidFill>
            <a:prstDash val="solid"/>
            <a:headEnd type="none" len="sm" w="sm"/>
            <a:tailEnd type="none" len="sm" w="sm"/>
          </a:ln>
        </p:spPr>
      </p:sp>
      <p:grpSp>
        <p:nvGrpSpPr>
          <p:cNvPr name="Group 13" id="13"/>
          <p:cNvGrpSpPr/>
          <p:nvPr/>
        </p:nvGrpSpPr>
        <p:grpSpPr>
          <a:xfrm rot="0">
            <a:off x="7507356" y="1532879"/>
            <a:ext cx="1947188" cy="194718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2226"/>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7452169" y="1866815"/>
            <a:ext cx="2002375" cy="2002375"/>
          </a:xfrm>
          <a:custGeom>
            <a:avLst/>
            <a:gdLst/>
            <a:ahLst/>
            <a:cxnLst/>
            <a:rect r="r" b="b" t="t" l="l"/>
            <a:pathLst>
              <a:path h="2002375" w="2002375">
                <a:moveTo>
                  <a:pt x="0" y="0"/>
                </a:moveTo>
                <a:lnTo>
                  <a:pt x="2002374" y="0"/>
                </a:lnTo>
                <a:lnTo>
                  <a:pt x="2002374" y="2002375"/>
                </a:lnTo>
                <a:lnTo>
                  <a:pt x="0" y="20023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0" y="386715"/>
            <a:ext cx="17386057" cy="1369695"/>
          </a:xfrm>
          <a:prstGeom prst="rect">
            <a:avLst/>
          </a:prstGeom>
        </p:spPr>
        <p:txBody>
          <a:bodyPr anchor="t" rtlCol="false" tIns="0" lIns="0" bIns="0" rIns="0">
            <a:spAutoFit/>
          </a:bodyPr>
          <a:lstStyle/>
          <a:p>
            <a:pPr algn="ctr">
              <a:lnSpc>
                <a:spcPts val="10560"/>
              </a:lnSpc>
            </a:pPr>
            <a:r>
              <a:rPr lang="en-US" sz="9600">
                <a:solidFill>
                  <a:srgbClr val="202226"/>
                </a:solidFill>
                <a:latin typeface="Questrial"/>
                <a:ea typeface="Questrial"/>
                <a:cs typeface="Questrial"/>
                <a:sym typeface="Questrial"/>
              </a:rPr>
              <a:t>Geographic Segmentation</a:t>
            </a:r>
          </a:p>
        </p:txBody>
      </p:sp>
      <p:sp>
        <p:nvSpPr>
          <p:cNvPr name="TextBox 18" id="18"/>
          <p:cNvSpPr txBox="true"/>
          <p:nvPr/>
        </p:nvSpPr>
        <p:spPr>
          <a:xfrm rot="0">
            <a:off x="3931517" y="3527851"/>
            <a:ext cx="3140331"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Urban Areas</a:t>
            </a:r>
          </a:p>
        </p:txBody>
      </p:sp>
      <p:sp>
        <p:nvSpPr>
          <p:cNvPr name="TextBox 19" id="19"/>
          <p:cNvSpPr txBox="true"/>
          <p:nvPr/>
        </p:nvSpPr>
        <p:spPr>
          <a:xfrm rot="0">
            <a:off x="3601972" y="4499512"/>
            <a:ext cx="3799420" cy="3731319"/>
          </a:xfrm>
          <a:prstGeom prst="rect">
            <a:avLst/>
          </a:prstGeom>
        </p:spPr>
        <p:txBody>
          <a:bodyPr anchor="t" rtlCol="false" tIns="0" lIns="0" bIns="0" rIns="0">
            <a:spAutoFit/>
          </a:bodyPr>
          <a:lstStyle/>
          <a:p>
            <a:pPr algn="l" marL="407351" indent="-203676" lvl="1">
              <a:lnSpc>
                <a:spcPts val="3471"/>
              </a:lnSpc>
              <a:buFont typeface="Arial"/>
              <a:buChar char="•"/>
            </a:pPr>
            <a:r>
              <a:rPr lang="en-US" sz="1886">
                <a:solidFill>
                  <a:srgbClr val="D9D9D9"/>
                </a:solidFill>
                <a:latin typeface="Open Sauce"/>
                <a:ea typeface="Open Sauce"/>
                <a:cs typeface="Open Sauce"/>
                <a:sym typeface="Open Sauce"/>
              </a:rPr>
              <a:t>Apartments with limited balconies or outdoor spaces.</a:t>
            </a:r>
          </a:p>
          <a:p>
            <a:pPr algn="l" marL="407351" indent="-203676" lvl="1">
              <a:lnSpc>
                <a:spcPts val="3471"/>
              </a:lnSpc>
              <a:buFont typeface="Arial"/>
              <a:buChar char="•"/>
            </a:pPr>
            <a:r>
              <a:rPr lang="en-US" sz="1886">
                <a:solidFill>
                  <a:srgbClr val="D9D9D9"/>
                </a:solidFill>
                <a:latin typeface="Open Sauce"/>
                <a:ea typeface="Open Sauce"/>
                <a:cs typeface="Open Sauce"/>
                <a:sym typeface="Open Sauce"/>
              </a:rPr>
              <a:t>R</a:t>
            </a:r>
            <a:r>
              <a:rPr lang="en-US" sz="1886">
                <a:solidFill>
                  <a:srgbClr val="D9D9D9"/>
                </a:solidFill>
                <a:latin typeface="Open Sauce"/>
                <a:ea typeface="Open Sauce"/>
                <a:cs typeface="Open Sauce"/>
                <a:sym typeface="Open Sauce"/>
              </a:rPr>
              <a:t>esidents need compact, space-saving solutions.</a:t>
            </a:r>
          </a:p>
          <a:p>
            <a:pPr algn="l" marL="407351" indent="-203676" lvl="1">
              <a:lnSpc>
                <a:spcPts val="3471"/>
              </a:lnSpc>
              <a:buFont typeface="Arial"/>
              <a:buChar char="•"/>
            </a:pPr>
            <a:r>
              <a:rPr lang="en-US" sz="1886">
                <a:solidFill>
                  <a:srgbClr val="D9D9D9"/>
                </a:solidFill>
                <a:latin typeface="Open Sauce"/>
                <a:ea typeface="Open Sauce"/>
                <a:cs typeface="Open Sauce"/>
                <a:sym typeface="Open Sauce"/>
              </a:rPr>
              <a:t>Installation of outdoor drying racks is prohibited in new cities.</a:t>
            </a:r>
          </a:p>
          <a:p>
            <a:pPr algn="l">
              <a:lnSpc>
                <a:spcPts val="1815"/>
              </a:lnSpc>
            </a:pPr>
          </a:p>
        </p:txBody>
      </p:sp>
      <p:sp>
        <p:nvSpPr>
          <p:cNvPr name="TextBox 20" id="20"/>
          <p:cNvSpPr txBox="true"/>
          <p:nvPr/>
        </p:nvSpPr>
        <p:spPr>
          <a:xfrm rot="0">
            <a:off x="9748681" y="3527851"/>
            <a:ext cx="3140331" cy="560414"/>
          </a:xfrm>
          <a:prstGeom prst="rect">
            <a:avLst/>
          </a:prstGeom>
        </p:spPr>
        <p:txBody>
          <a:bodyPr anchor="t" rtlCol="false" tIns="0" lIns="0" bIns="0" rIns="0">
            <a:spAutoFit/>
          </a:bodyPr>
          <a:lstStyle/>
          <a:p>
            <a:pPr algn="l">
              <a:lnSpc>
                <a:spcPts val="4551"/>
              </a:lnSpc>
            </a:pPr>
            <a:r>
              <a:rPr lang="en-US" sz="3251" i="true" b="true">
                <a:solidFill>
                  <a:srgbClr val="FCFCFC"/>
                </a:solidFill>
                <a:latin typeface="Open Sauce Bold Italics"/>
                <a:ea typeface="Open Sauce Bold Italics"/>
                <a:cs typeface="Open Sauce Bold Italics"/>
                <a:sym typeface="Open Sauce Bold Italics"/>
              </a:rPr>
              <a:t>Rural Areas</a:t>
            </a:r>
          </a:p>
        </p:txBody>
      </p:sp>
      <p:sp>
        <p:nvSpPr>
          <p:cNvPr name="TextBox 21" id="21"/>
          <p:cNvSpPr txBox="true"/>
          <p:nvPr/>
        </p:nvSpPr>
        <p:spPr>
          <a:xfrm rot="0">
            <a:off x="9369060" y="4542375"/>
            <a:ext cx="3899572" cy="1344412"/>
          </a:xfrm>
          <a:prstGeom prst="rect">
            <a:avLst/>
          </a:prstGeom>
        </p:spPr>
        <p:txBody>
          <a:bodyPr anchor="t" rtlCol="false" tIns="0" lIns="0" bIns="0" rIns="0">
            <a:spAutoFit/>
          </a:bodyPr>
          <a:lstStyle/>
          <a:p>
            <a:pPr algn="l" marL="407351" indent="-203676" lvl="1">
              <a:lnSpc>
                <a:spcPts val="3037"/>
              </a:lnSpc>
              <a:buFont typeface="Arial"/>
              <a:buChar char="•"/>
            </a:pPr>
            <a:r>
              <a:rPr lang="en-US" sz="1886">
                <a:solidFill>
                  <a:srgbClr val="D9D9D9"/>
                </a:solidFill>
                <a:latin typeface="Open Sauce"/>
                <a:ea typeface="Open Sauce"/>
                <a:cs typeface="Open Sauce"/>
                <a:sym typeface="Open Sauce"/>
              </a:rPr>
              <a:t>Preference for sturdy, long</a:t>
            </a:r>
            <a:r>
              <a:rPr lang="en-US" sz="1886">
                <a:solidFill>
                  <a:srgbClr val="D9D9D9"/>
                </a:solidFill>
                <a:latin typeface="Open Sauce"/>
                <a:ea typeface="Open Sauce"/>
                <a:cs typeface="Open Sauce"/>
                <a:sym typeface="Open Sauce"/>
              </a:rPr>
              <a:t>-</a:t>
            </a:r>
            <a:r>
              <a:rPr lang="en-US" sz="1886">
                <a:solidFill>
                  <a:srgbClr val="D9D9D9"/>
                </a:solidFill>
                <a:latin typeface="Open Sauce"/>
                <a:ea typeface="Open Sauce"/>
                <a:cs typeface="Open Sauce"/>
                <a:sym typeface="Open Sauce"/>
              </a:rPr>
              <a:t>last</a:t>
            </a:r>
            <a:r>
              <a:rPr lang="en-US" sz="1886">
                <a:solidFill>
                  <a:srgbClr val="D9D9D9"/>
                </a:solidFill>
                <a:latin typeface="Open Sauce"/>
                <a:ea typeface="Open Sauce"/>
                <a:cs typeface="Open Sauce"/>
                <a:sym typeface="Open Sauce"/>
              </a:rPr>
              <a:t>ing rack</a:t>
            </a:r>
            <a:r>
              <a:rPr lang="en-US" sz="1886">
                <a:solidFill>
                  <a:srgbClr val="D9D9D9"/>
                </a:solidFill>
                <a:latin typeface="Open Sauce"/>
                <a:ea typeface="Open Sauce"/>
                <a:cs typeface="Open Sauce"/>
                <a:sym typeface="Open Sauce"/>
              </a:rPr>
              <a:t>s for outdoor or indoor use.</a:t>
            </a:r>
          </a:p>
          <a:p>
            <a:pPr algn="l">
              <a:lnSpc>
                <a:spcPts val="1588"/>
              </a:lnSpc>
            </a:pPr>
          </a:p>
        </p:txBody>
      </p:sp>
      <p:sp>
        <p:nvSpPr>
          <p:cNvPr name="TextBox 22" id="22"/>
          <p:cNvSpPr txBox="true"/>
          <p:nvPr/>
        </p:nvSpPr>
        <p:spPr>
          <a:xfrm rot="0">
            <a:off x="17356993" y="9392807"/>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202226"/>
                </a:solidFill>
                <a:latin typeface="Canva Sans Bold"/>
                <a:ea typeface="Canva Sans Bold"/>
                <a:cs typeface="Canva Sans Bold"/>
                <a:sym typeface="Canva Sans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DAGatRTfWvk</dc:identifier>
  <dcterms:modified xsi:type="dcterms:W3CDTF">2011-08-01T06:04:30Z</dcterms:modified>
  <cp:revision>1</cp:revision>
  <dc:title>Black and Yellow Modern Marketing Plan Presentation</dc:title>
</cp:coreProperties>
</file>